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8" r:id="rId2"/>
    <p:sldId id="270" r:id="rId3"/>
    <p:sldId id="256" r:id="rId4"/>
    <p:sldId id="257" r:id="rId5"/>
    <p:sldId id="266" r:id="rId6"/>
    <p:sldId id="259" r:id="rId7"/>
    <p:sldId id="260" r:id="rId8"/>
    <p:sldId id="261" r:id="rId9"/>
    <p:sldId id="262" r:id="rId10"/>
    <p:sldId id="267" r:id="rId11"/>
    <p:sldId id="264" r:id="rId12"/>
    <p:sldId id="265" r:id="rId13"/>
    <p:sldId id="268" r:id="rId14"/>
    <p:sldId id="272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033F16-265D-4F7B-BC06-CF59DC4F6D98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E6D22-3647-4ADF-A390-A6A0C0DB8B03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466834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3E6D22-3647-4ADF-A390-A6A0C0DB8B03}" type="slidenum">
              <a:rPr lang="es-US" smtClean="0"/>
              <a:t>7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255131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082837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93353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90384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11447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3339244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967128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49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178174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171446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s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476984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s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293324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D9CA13B-5819-445A-9F69-D006176860F2}" type="datetimeFigureOut">
              <a:rPr lang="es-US" smtClean="0"/>
              <a:t>7/6/2025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3699FE5-FA47-46E6-9320-15438750B38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1878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0DF149-B616-5AFD-932E-AA91FA01F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0ABBB07-F6E0-6C5E-E026-37AB34B4CB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55"/>
          <a:stretch/>
        </p:blipFill>
        <p:spPr bwMode="auto">
          <a:xfrm>
            <a:off x="9864090" y="3333750"/>
            <a:ext cx="2909888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5F8ED5B9-A46E-AE47-20F9-0C9733D270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532"/>
          <a:stretch/>
        </p:blipFill>
        <p:spPr bwMode="auto">
          <a:xfrm>
            <a:off x="0" y="0"/>
            <a:ext cx="2033587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B521B00-EE59-8248-8D07-ABFF7341BB19}"/>
              </a:ext>
            </a:extLst>
          </p:cNvPr>
          <p:cNvSpPr txBox="1"/>
          <p:nvPr/>
        </p:nvSpPr>
        <p:spPr>
          <a:xfrm>
            <a:off x="1226820" y="2317492"/>
            <a:ext cx="973835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US" sz="3200" dirty="0"/>
              <a:t>ON-DEVICE KWS AND SPEAKER RECOGNITION SYSTEM FOR DISCREET EMERGENCY ASSISTANCE ON ANDROID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1249F5C-5489-4D77-A03D-1E3C3207BBCF}"/>
              </a:ext>
            </a:extLst>
          </p:cNvPr>
          <p:cNvSpPr txBox="1"/>
          <p:nvPr/>
        </p:nvSpPr>
        <p:spPr>
          <a:xfrm>
            <a:off x="3575436" y="4634210"/>
            <a:ext cx="5041125" cy="1615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US" dirty="0"/>
              <a:t>DIANA LAURA FERNÁNDEZ DUARTE</a:t>
            </a:r>
          </a:p>
          <a:p>
            <a:pPr algn="ctr">
              <a:lnSpc>
                <a:spcPct val="150000"/>
              </a:lnSpc>
            </a:pPr>
            <a:r>
              <a:rPr lang="es-US" dirty="0" err="1"/>
              <a:t>National</a:t>
            </a:r>
            <a:r>
              <a:rPr lang="es-US" dirty="0"/>
              <a:t> </a:t>
            </a:r>
            <a:r>
              <a:rPr lang="es-US" dirty="0" err="1"/>
              <a:t>Institute</a:t>
            </a:r>
            <a:r>
              <a:rPr lang="es-US" dirty="0"/>
              <a:t> </a:t>
            </a:r>
            <a:r>
              <a:rPr lang="es-US" dirty="0" err="1"/>
              <a:t>of</a:t>
            </a:r>
            <a:r>
              <a:rPr lang="es-US" dirty="0"/>
              <a:t>  </a:t>
            </a:r>
            <a:r>
              <a:rPr lang="es-US" dirty="0" err="1"/>
              <a:t>Telecommunications</a:t>
            </a:r>
            <a:r>
              <a:rPr lang="es-US" dirty="0"/>
              <a:t> – INATEL</a:t>
            </a:r>
          </a:p>
          <a:p>
            <a:pPr algn="ctr">
              <a:lnSpc>
                <a:spcPct val="150000"/>
              </a:lnSpc>
            </a:pPr>
            <a:r>
              <a:rPr lang="es-US" dirty="0"/>
              <a:t>TP557</a:t>
            </a:r>
          </a:p>
          <a:p>
            <a:endParaRPr lang="es-US" dirty="0"/>
          </a:p>
        </p:txBody>
      </p:sp>
    </p:spTree>
    <p:extLst>
      <p:ext uri="{BB962C8B-B14F-4D97-AF65-F5344CB8AC3E}">
        <p14:creationId xmlns:p14="http://schemas.microsoft.com/office/powerpoint/2010/main" val="3385642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57B2D-B0D6-FB8F-4020-9F32DE637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EE4E6EA6-C2DD-9EF6-08A0-F159DAC1660D}"/>
              </a:ext>
            </a:extLst>
          </p:cNvPr>
          <p:cNvSpPr txBox="1"/>
          <p:nvPr/>
        </p:nvSpPr>
        <p:spPr>
          <a:xfrm>
            <a:off x="5504518" y="621350"/>
            <a:ext cx="118296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RESULTS</a:t>
            </a:r>
            <a:endParaRPr lang="es-US" sz="20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F08FEB-E881-0622-1EBB-DB675B655496}"/>
              </a:ext>
            </a:extLst>
          </p:cNvPr>
          <p:cNvSpPr txBox="1"/>
          <p:nvPr/>
        </p:nvSpPr>
        <p:spPr>
          <a:xfrm>
            <a:off x="4468141" y="4390405"/>
            <a:ext cx="60979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/>
              <a:t>TABLE 2: Performance of the Models </a:t>
            </a:r>
            <a:br>
              <a:rPr lang="en-US" dirty="0"/>
            </a:br>
            <a:endParaRPr lang="es-U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0AFBD9D-4A5B-C2B4-DAD8-4FB62E7E0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050" y="2723988"/>
            <a:ext cx="9867900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62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C2015F-5CD9-911F-6D7B-B349FCD21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A4A7E8-BE68-2FE2-9285-D7529C6504C4}"/>
              </a:ext>
            </a:extLst>
          </p:cNvPr>
          <p:cNvSpPr txBox="1"/>
          <p:nvPr/>
        </p:nvSpPr>
        <p:spPr>
          <a:xfrm>
            <a:off x="4167208" y="518480"/>
            <a:ext cx="37194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ON-DEVICE IMPLEMENTATION</a:t>
            </a:r>
            <a:endParaRPr lang="es-US" sz="20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51D70D0-AF23-A966-D527-6123C210AA5D}"/>
              </a:ext>
            </a:extLst>
          </p:cNvPr>
          <p:cNvSpPr txBox="1"/>
          <p:nvPr/>
        </p:nvSpPr>
        <p:spPr>
          <a:xfrm>
            <a:off x="4482316" y="6067977"/>
            <a:ext cx="3562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US" i="1" dirty="0"/>
              <a:t>Fig. 5:  Android </a:t>
            </a:r>
            <a:r>
              <a:rPr lang="es-US" i="1" dirty="0" err="1"/>
              <a:t>application</a:t>
            </a:r>
            <a:r>
              <a:rPr lang="es-US" i="1" dirty="0"/>
              <a:t> interface</a:t>
            </a:r>
          </a:p>
          <a:p>
            <a:endParaRPr lang="es-US" i="1" dirty="0"/>
          </a:p>
        </p:txBody>
      </p:sp>
      <p:pic>
        <p:nvPicPr>
          <p:cNvPr id="3" name="KWS">
            <a:hlinkClick r:id="" action="ppaction://media"/>
            <a:extLst>
              <a:ext uri="{FF2B5EF4-FFF2-40B4-BE49-F238E27FC236}">
                <a16:creationId xmlns:a16="http://schemas.microsoft.com/office/drawing/2014/main" id="{BA7555D1-5F86-41F2-A45F-6457551261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69349" y="918590"/>
            <a:ext cx="2843251" cy="514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535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B71B31-DF6F-350A-F197-6D1818E4B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D5EAC06-E8B5-B305-260E-470AE07DEDDA}"/>
              </a:ext>
            </a:extLst>
          </p:cNvPr>
          <p:cNvSpPr txBox="1"/>
          <p:nvPr/>
        </p:nvSpPr>
        <p:spPr>
          <a:xfrm>
            <a:off x="5024924" y="496712"/>
            <a:ext cx="21421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CONCLUSIONS</a:t>
            </a:r>
            <a:endParaRPr lang="es-US" sz="20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BFBC89A-74BC-6A0E-9D94-0E85AB44BF4B}"/>
              </a:ext>
            </a:extLst>
          </p:cNvPr>
          <p:cNvSpPr txBox="1"/>
          <p:nvPr/>
        </p:nvSpPr>
        <p:spPr>
          <a:xfrm>
            <a:off x="1094909" y="1148001"/>
            <a:ext cx="9864089" cy="50132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US" sz="2400" dirty="0" err="1">
                <a:solidFill>
                  <a:schemeClr val="bg1"/>
                </a:solidFill>
              </a:rPr>
              <a:t>This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work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presents</a:t>
            </a:r>
            <a:r>
              <a:rPr lang="es-US" sz="2400" dirty="0">
                <a:solidFill>
                  <a:schemeClr val="bg1"/>
                </a:solidFill>
              </a:rPr>
              <a:t> a </a:t>
            </a:r>
            <a:r>
              <a:rPr lang="es-US" sz="2400" dirty="0" err="1">
                <a:solidFill>
                  <a:schemeClr val="bg1"/>
                </a:solidFill>
              </a:rPr>
              <a:t>high-accuracy</a:t>
            </a:r>
            <a:r>
              <a:rPr lang="es-US" sz="2400" dirty="0">
                <a:solidFill>
                  <a:schemeClr val="bg1"/>
                </a:solidFill>
              </a:rPr>
              <a:t> (&gt; 98%) and </a:t>
            </a:r>
            <a:r>
              <a:rPr lang="es-US" sz="2400" dirty="0" err="1">
                <a:solidFill>
                  <a:schemeClr val="bg1"/>
                </a:solidFill>
              </a:rPr>
              <a:t>privacy-focused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emergency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system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for</a:t>
            </a:r>
            <a:r>
              <a:rPr lang="es-US" sz="2400" dirty="0">
                <a:solidFill>
                  <a:schemeClr val="bg1"/>
                </a:solidFill>
              </a:rPr>
              <a:t> Android </a:t>
            </a:r>
            <a:r>
              <a:rPr lang="es-US" sz="2400" dirty="0" err="1">
                <a:solidFill>
                  <a:schemeClr val="bg1"/>
                </a:solidFill>
              </a:rPr>
              <a:t>that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empowers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domestic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violence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victims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through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discreet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voice-activated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alerts</a:t>
            </a:r>
            <a:r>
              <a:rPr lang="es-US" sz="2400" dirty="0">
                <a:solidFill>
                  <a:schemeClr val="bg1"/>
                </a:solidFill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US" sz="2400" dirty="0" err="1">
                <a:solidFill>
                  <a:schemeClr val="bg1"/>
                </a:solidFill>
              </a:rPr>
              <a:t>Implemented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via</a:t>
            </a:r>
            <a:r>
              <a:rPr lang="es-US" sz="2400" dirty="0">
                <a:solidFill>
                  <a:schemeClr val="bg1"/>
                </a:solidFill>
              </a:rPr>
              <a:t> Edge Impulse </a:t>
            </a:r>
            <a:r>
              <a:rPr lang="es-US" sz="2400" dirty="0" err="1">
                <a:solidFill>
                  <a:schemeClr val="bg1"/>
                </a:solidFill>
              </a:rPr>
              <a:t>with</a:t>
            </a:r>
            <a:r>
              <a:rPr lang="es-US" sz="2400" dirty="0">
                <a:solidFill>
                  <a:schemeClr val="bg1"/>
                </a:solidFill>
              </a:rPr>
              <a:t> real-time </a:t>
            </a:r>
            <a:r>
              <a:rPr lang="es-US" sz="2400" dirty="0" err="1">
                <a:solidFill>
                  <a:schemeClr val="bg1"/>
                </a:solidFill>
              </a:rPr>
              <a:t>capability</a:t>
            </a:r>
            <a:r>
              <a:rPr lang="es-US" sz="2400" dirty="0">
                <a:solidFill>
                  <a:schemeClr val="bg1"/>
                </a:solidFill>
              </a:rPr>
              <a:t>, </a:t>
            </a:r>
            <a:r>
              <a:rPr lang="es-US" sz="2400" dirty="0" err="1">
                <a:solidFill>
                  <a:schemeClr val="bg1"/>
                </a:solidFill>
              </a:rPr>
              <a:t>it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offers</a:t>
            </a:r>
            <a:r>
              <a:rPr lang="es-US" sz="2400" dirty="0">
                <a:solidFill>
                  <a:schemeClr val="bg1"/>
                </a:solidFill>
              </a:rPr>
              <a:t> a </a:t>
            </a:r>
            <a:r>
              <a:rPr lang="es-US" sz="2400" dirty="0" err="1">
                <a:solidFill>
                  <a:schemeClr val="bg1"/>
                </a:solidFill>
              </a:rPr>
              <a:t>scalable</a:t>
            </a:r>
            <a:r>
              <a:rPr lang="es-US" sz="2400" dirty="0">
                <a:solidFill>
                  <a:schemeClr val="bg1"/>
                </a:solidFill>
              </a:rPr>
              <a:t>, </a:t>
            </a:r>
            <a:r>
              <a:rPr lang="es-US" sz="2400" dirty="0" err="1">
                <a:solidFill>
                  <a:schemeClr val="bg1"/>
                </a:solidFill>
              </a:rPr>
              <a:t>privacy-preserving</a:t>
            </a:r>
            <a:r>
              <a:rPr lang="es-US" sz="2400" dirty="0">
                <a:solidFill>
                  <a:schemeClr val="bg1"/>
                </a:solidFill>
              </a:rPr>
              <a:t> alternative </a:t>
            </a:r>
            <a:r>
              <a:rPr lang="es-US" sz="2400" dirty="0" err="1">
                <a:solidFill>
                  <a:schemeClr val="bg1"/>
                </a:solidFill>
              </a:rPr>
              <a:t>for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urgent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assistance</a:t>
            </a:r>
            <a:r>
              <a:rPr lang="es-US" sz="2400" dirty="0">
                <a:solidFill>
                  <a:schemeClr val="bg1"/>
                </a:solidFill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bg1"/>
                </a:solidFill>
              </a:rPr>
              <a:t>Future </a:t>
            </a:r>
            <a:r>
              <a:rPr lang="es-US" sz="2400" dirty="0" err="1">
                <a:solidFill>
                  <a:schemeClr val="bg1"/>
                </a:solidFill>
              </a:rPr>
              <a:t>work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will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expand</a:t>
            </a:r>
            <a:r>
              <a:rPr lang="es-US" sz="2400" dirty="0">
                <a:solidFill>
                  <a:schemeClr val="bg1"/>
                </a:solidFill>
              </a:rPr>
              <a:t> speaker and </a:t>
            </a:r>
            <a:r>
              <a:rPr lang="es-US" sz="2400" dirty="0" err="1">
                <a:solidFill>
                  <a:schemeClr val="bg1"/>
                </a:solidFill>
              </a:rPr>
              <a:t>keyword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diversity</a:t>
            </a:r>
            <a:r>
              <a:rPr lang="es-US" sz="2400" dirty="0">
                <a:solidFill>
                  <a:schemeClr val="bg1"/>
                </a:solidFill>
              </a:rPr>
              <a:t> and </a:t>
            </a:r>
            <a:r>
              <a:rPr lang="es-US" sz="2400" dirty="0" err="1">
                <a:solidFill>
                  <a:schemeClr val="bg1"/>
                </a:solidFill>
              </a:rPr>
              <a:t>integrate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emotion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recognition</a:t>
            </a:r>
            <a:r>
              <a:rPr lang="es-US" sz="2400" dirty="0">
                <a:solidFill>
                  <a:schemeClr val="bg1"/>
                </a:solidFill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US" sz="2400" dirty="0">
                <a:solidFill>
                  <a:schemeClr val="bg1"/>
                </a:solidFill>
              </a:rPr>
              <a:t>The </a:t>
            </a:r>
            <a:r>
              <a:rPr lang="es-US" sz="2400" dirty="0" err="1">
                <a:solidFill>
                  <a:schemeClr val="bg1"/>
                </a:solidFill>
              </a:rPr>
              <a:t>system’s</a:t>
            </a:r>
            <a:r>
              <a:rPr lang="es-US" sz="2400" dirty="0">
                <a:solidFill>
                  <a:schemeClr val="bg1"/>
                </a:solidFill>
              </a:rPr>
              <a:t> open-</a:t>
            </a:r>
            <a:r>
              <a:rPr lang="es-US" sz="2400" dirty="0" err="1">
                <a:solidFill>
                  <a:schemeClr val="bg1"/>
                </a:solidFill>
              </a:rPr>
              <a:t>source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availability</a:t>
            </a:r>
            <a:r>
              <a:rPr lang="es-US" sz="2400" dirty="0">
                <a:solidFill>
                  <a:schemeClr val="bg1"/>
                </a:solidFill>
              </a:rPr>
              <a:t> and </a:t>
            </a:r>
            <a:r>
              <a:rPr lang="es-US" sz="2400" dirty="0" err="1">
                <a:solidFill>
                  <a:schemeClr val="bg1"/>
                </a:solidFill>
              </a:rPr>
              <a:t>low-resource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deployment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potential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highlight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its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life-saving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applicability</a:t>
            </a:r>
            <a:r>
              <a:rPr lang="es-US" sz="2400" dirty="0">
                <a:solidFill>
                  <a:schemeClr val="bg1"/>
                </a:solidFill>
              </a:rPr>
              <a:t> in </a:t>
            </a:r>
            <a:r>
              <a:rPr lang="es-US" sz="2400" dirty="0" err="1">
                <a:solidFill>
                  <a:schemeClr val="bg1"/>
                </a:solidFill>
              </a:rPr>
              <a:t>critical</a:t>
            </a:r>
            <a:r>
              <a:rPr lang="es-US" sz="2400" dirty="0">
                <a:solidFill>
                  <a:schemeClr val="bg1"/>
                </a:solidFill>
              </a:rPr>
              <a:t> </a:t>
            </a:r>
            <a:r>
              <a:rPr lang="es-US" sz="2400" dirty="0" err="1">
                <a:solidFill>
                  <a:schemeClr val="bg1"/>
                </a:solidFill>
              </a:rPr>
              <a:t>scenarios</a:t>
            </a:r>
            <a:r>
              <a:rPr lang="es-US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8741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74CF5-B8DF-02FD-59E1-43150BF70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327399E-AA03-B7C4-3AC4-D00E8D2B2ECD}"/>
              </a:ext>
            </a:extLst>
          </p:cNvPr>
          <p:cNvSpPr txBox="1"/>
          <p:nvPr/>
        </p:nvSpPr>
        <p:spPr>
          <a:xfrm>
            <a:off x="433873" y="706491"/>
            <a:ext cx="11324253" cy="7107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[1] UN </a:t>
            </a:r>
            <a:r>
              <a:rPr lang="es-US" dirty="0" err="1">
                <a:solidFill>
                  <a:schemeClr val="bg1"/>
                </a:solidFill>
              </a:rPr>
              <a:t>Women</a:t>
            </a:r>
            <a:r>
              <a:rPr lang="es-US" dirty="0">
                <a:solidFill>
                  <a:schemeClr val="bg1"/>
                </a:solidFill>
              </a:rPr>
              <a:t>, “</a:t>
            </a:r>
            <a:r>
              <a:rPr lang="es-US" dirty="0" err="1">
                <a:solidFill>
                  <a:schemeClr val="bg1"/>
                </a:solidFill>
              </a:rPr>
              <a:t>Facts</a:t>
            </a:r>
            <a:r>
              <a:rPr lang="es-US" dirty="0">
                <a:solidFill>
                  <a:schemeClr val="bg1"/>
                </a:solidFill>
              </a:rPr>
              <a:t> and figures: </a:t>
            </a:r>
            <a:r>
              <a:rPr lang="es-US" dirty="0" err="1">
                <a:solidFill>
                  <a:schemeClr val="bg1"/>
                </a:solidFill>
              </a:rPr>
              <a:t>Ending</a:t>
            </a:r>
            <a:r>
              <a:rPr lang="es-US" dirty="0">
                <a:solidFill>
                  <a:schemeClr val="bg1"/>
                </a:solidFill>
              </a:rPr>
              <a:t> vi-</a:t>
            </a:r>
            <a:r>
              <a:rPr lang="es-US" dirty="0" err="1">
                <a:solidFill>
                  <a:schemeClr val="bg1"/>
                </a:solidFill>
              </a:rPr>
              <a:t>olence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against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women</a:t>
            </a:r>
            <a:r>
              <a:rPr lang="es-US" dirty="0">
                <a:solidFill>
                  <a:schemeClr val="bg1"/>
                </a:solidFill>
              </a:rPr>
              <a:t>,” </a:t>
            </a:r>
            <a:r>
              <a:rPr lang="es-US" dirty="0" err="1">
                <a:solidFill>
                  <a:schemeClr val="bg1"/>
                </a:solidFill>
              </a:rPr>
              <a:t>November</a:t>
            </a:r>
            <a:r>
              <a:rPr lang="es-US" dirty="0">
                <a:solidFill>
                  <a:schemeClr val="bg1"/>
                </a:solidFill>
              </a:rPr>
              <a:t> 2024. [On-line]. </a:t>
            </a: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[2] Fórum Brasileiro de </a:t>
            </a:r>
            <a:r>
              <a:rPr lang="es-US" dirty="0" err="1">
                <a:solidFill>
                  <a:schemeClr val="bg1"/>
                </a:solidFill>
              </a:rPr>
              <a:t>Seguranc¸a</a:t>
            </a:r>
            <a:r>
              <a:rPr lang="es-US" dirty="0">
                <a:solidFill>
                  <a:schemeClr val="bg1"/>
                </a:solidFill>
              </a:rPr>
              <a:t> Pública, “</a:t>
            </a:r>
            <a:r>
              <a:rPr lang="es-US" dirty="0" err="1">
                <a:solidFill>
                  <a:schemeClr val="bg1"/>
                </a:solidFill>
              </a:rPr>
              <a:t>Anuário</a:t>
            </a:r>
            <a:r>
              <a:rPr lang="es-US" dirty="0">
                <a:solidFill>
                  <a:schemeClr val="bg1"/>
                </a:solidFill>
              </a:rPr>
              <a:t> brasileiro de </a:t>
            </a:r>
            <a:r>
              <a:rPr lang="es-US" dirty="0" err="1">
                <a:solidFill>
                  <a:schemeClr val="bg1"/>
                </a:solidFill>
              </a:rPr>
              <a:t>seguranca</a:t>
            </a:r>
            <a:r>
              <a:rPr lang="es-US" dirty="0">
                <a:solidFill>
                  <a:schemeClr val="bg1"/>
                </a:solidFill>
              </a:rPr>
              <a:t> pública,” 2022. [Online]. </a:t>
            </a:r>
            <a:r>
              <a:rPr lang="es-US" dirty="0" err="1">
                <a:solidFill>
                  <a:schemeClr val="bg1"/>
                </a:solidFill>
              </a:rPr>
              <a:t>Available</a:t>
            </a:r>
            <a:r>
              <a:rPr lang="es-US" dirty="0">
                <a:solidFill>
                  <a:schemeClr val="bg1"/>
                </a:solidFill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[3] S. Rai, T. Li, and B. </a:t>
            </a:r>
            <a:r>
              <a:rPr lang="es-US" dirty="0" err="1">
                <a:solidFill>
                  <a:schemeClr val="bg1"/>
                </a:solidFill>
              </a:rPr>
              <a:t>Lyu</a:t>
            </a:r>
            <a:r>
              <a:rPr lang="es-US" dirty="0">
                <a:solidFill>
                  <a:schemeClr val="bg1"/>
                </a:solidFill>
              </a:rPr>
              <a:t>, “</a:t>
            </a:r>
            <a:r>
              <a:rPr lang="es-US" dirty="0" err="1">
                <a:solidFill>
                  <a:schemeClr val="bg1"/>
                </a:solidFill>
              </a:rPr>
              <a:t>Keyword</a:t>
            </a:r>
            <a:r>
              <a:rPr lang="es-US" dirty="0">
                <a:solidFill>
                  <a:schemeClr val="bg1"/>
                </a:solidFill>
              </a:rPr>
              <a:t> spotting – </a:t>
            </a:r>
            <a:r>
              <a:rPr lang="es-US" dirty="0" err="1">
                <a:solidFill>
                  <a:schemeClr val="bg1"/>
                </a:solidFill>
              </a:rPr>
              <a:t>detecting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commands</a:t>
            </a:r>
            <a:r>
              <a:rPr lang="es-US" dirty="0">
                <a:solidFill>
                  <a:schemeClr val="bg1"/>
                </a:solidFill>
              </a:rPr>
              <a:t> in </a:t>
            </a:r>
            <a:r>
              <a:rPr lang="es-US" dirty="0" err="1">
                <a:solidFill>
                  <a:schemeClr val="bg1"/>
                </a:solidFill>
              </a:rPr>
              <a:t>speech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using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deep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learning</a:t>
            </a:r>
            <a:r>
              <a:rPr lang="es-US" dirty="0">
                <a:solidFill>
                  <a:schemeClr val="bg1"/>
                </a:solidFill>
              </a:rPr>
              <a:t>,” 2023. [Online]. </a:t>
            </a: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[4] J. Mishra, T. </a:t>
            </a:r>
            <a:r>
              <a:rPr lang="es-US" dirty="0" err="1">
                <a:solidFill>
                  <a:schemeClr val="bg1"/>
                </a:solidFill>
              </a:rPr>
              <a:t>Malche</a:t>
            </a:r>
            <a:r>
              <a:rPr lang="es-US" dirty="0">
                <a:solidFill>
                  <a:schemeClr val="bg1"/>
                </a:solidFill>
              </a:rPr>
              <a:t>, and A. </a:t>
            </a:r>
            <a:r>
              <a:rPr lang="es-US" dirty="0" err="1">
                <a:solidFill>
                  <a:schemeClr val="bg1"/>
                </a:solidFill>
              </a:rPr>
              <a:t>Hirawat</a:t>
            </a:r>
            <a:r>
              <a:rPr lang="es-US" dirty="0">
                <a:solidFill>
                  <a:schemeClr val="bg1"/>
                </a:solidFill>
              </a:rPr>
              <a:t>, “</a:t>
            </a:r>
            <a:r>
              <a:rPr lang="es-US" dirty="0" err="1">
                <a:solidFill>
                  <a:schemeClr val="bg1"/>
                </a:solidFill>
              </a:rPr>
              <a:t>Embedded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intelligencefor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smart</a:t>
            </a:r>
            <a:r>
              <a:rPr lang="es-US" dirty="0">
                <a:solidFill>
                  <a:schemeClr val="bg1"/>
                </a:solidFill>
              </a:rPr>
              <a:t> home </a:t>
            </a:r>
            <a:r>
              <a:rPr lang="es-US" dirty="0" err="1">
                <a:solidFill>
                  <a:schemeClr val="bg1"/>
                </a:solidFill>
              </a:rPr>
              <a:t>using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tinyml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approach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to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keyword</a:t>
            </a:r>
            <a:r>
              <a:rPr lang="es-US" dirty="0">
                <a:solidFill>
                  <a:schemeClr val="bg1"/>
                </a:solidFill>
              </a:rPr>
              <a:t> spotting,”</a:t>
            </a:r>
            <a:r>
              <a:rPr lang="es-US" dirty="0" err="1">
                <a:solidFill>
                  <a:schemeClr val="bg1"/>
                </a:solidFill>
              </a:rPr>
              <a:t>Engineering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Proceedings</a:t>
            </a:r>
            <a:r>
              <a:rPr lang="es-US" dirty="0">
                <a:solidFill>
                  <a:schemeClr val="bg1"/>
                </a:solidFill>
              </a:rPr>
              <a:t>, vol. 82, no. 1, 2024. </a:t>
            </a: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[5] Y. Zhang, N. Suda, L. </a:t>
            </a:r>
            <a:r>
              <a:rPr lang="es-US" dirty="0" err="1">
                <a:solidFill>
                  <a:schemeClr val="bg1"/>
                </a:solidFill>
              </a:rPr>
              <a:t>Lai</a:t>
            </a:r>
            <a:r>
              <a:rPr lang="es-US" dirty="0">
                <a:solidFill>
                  <a:schemeClr val="bg1"/>
                </a:solidFill>
              </a:rPr>
              <a:t>, and V. </a:t>
            </a:r>
            <a:r>
              <a:rPr lang="es-US" dirty="0" err="1">
                <a:solidFill>
                  <a:schemeClr val="bg1"/>
                </a:solidFill>
              </a:rPr>
              <a:t>Chandra</a:t>
            </a:r>
            <a:r>
              <a:rPr lang="es-US" dirty="0">
                <a:solidFill>
                  <a:schemeClr val="bg1"/>
                </a:solidFill>
              </a:rPr>
              <a:t>, “</a:t>
            </a:r>
            <a:r>
              <a:rPr lang="es-US" dirty="0" err="1">
                <a:solidFill>
                  <a:schemeClr val="bg1"/>
                </a:solidFill>
              </a:rPr>
              <a:t>Hello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edge:Keyword</a:t>
            </a:r>
            <a:r>
              <a:rPr lang="es-US" dirty="0">
                <a:solidFill>
                  <a:schemeClr val="bg1"/>
                </a:solidFill>
              </a:rPr>
              <a:t> spotting </a:t>
            </a:r>
            <a:r>
              <a:rPr lang="es-US" dirty="0" err="1">
                <a:solidFill>
                  <a:schemeClr val="bg1"/>
                </a:solidFill>
              </a:rPr>
              <a:t>on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microcontrollers</a:t>
            </a:r>
            <a:r>
              <a:rPr lang="es-US" dirty="0">
                <a:solidFill>
                  <a:schemeClr val="bg1"/>
                </a:solidFill>
              </a:rPr>
              <a:t>,” 2018. [Online]. </a:t>
            </a: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[6] L. </a:t>
            </a:r>
            <a:r>
              <a:rPr lang="es-US" dirty="0" err="1">
                <a:solidFill>
                  <a:schemeClr val="bg1"/>
                </a:solidFill>
              </a:rPr>
              <a:t>Alzubaidi</a:t>
            </a:r>
            <a:r>
              <a:rPr lang="es-US" dirty="0">
                <a:solidFill>
                  <a:schemeClr val="bg1"/>
                </a:solidFill>
              </a:rPr>
              <a:t>, J. Zhang, A. J. </a:t>
            </a:r>
            <a:r>
              <a:rPr lang="es-US" dirty="0" err="1">
                <a:solidFill>
                  <a:schemeClr val="bg1"/>
                </a:solidFill>
              </a:rPr>
              <a:t>Humaidi</a:t>
            </a:r>
            <a:r>
              <a:rPr lang="es-US" dirty="0">
                <a:solidFill>
                  <a:schemeClr val="bg1"/>
                </a:solidFill>
              </a:rPr>
              <a:t>, A. Al-</a:t>
            </a:r>
            <a:r>
              <a:rPr lang="es-US" dirty="0" err="1">
                <a:solidFill>
                  <a:schemeClr val="bg1"/>
                </a:solidFill>
              </a:rPr>
              <a:t>Dujaili</a:t>
            </a:r>
            <a:r>
              <a:rPr lang="es-US" dirty="0">
                <a:solidFill>
                  <a:schemeClr val="bg1"/>
                </a:solidFill>
              </a:rPr>
              <a:t>, Y. </a:t>
            </a:r>
            <a:r>
              <a:rPr lang="es-US" dirty="0" err="1">
                <a:solidFill>
                  <a:schemeClr val="bg1"/>
                </a:solidFill>
              </a:rPr>
              <a:t>Duan</a:t>
            </a:r>
            <a:r>
              <a:rPr lang="es-US" dirty="0">
                <a:solidFill>
                  <a:schemeClr val="bg1"/>
                </a:solidFill>
              </a:rPr>
              <a:t>, O. Al-</a:t>
            </a:r>
            <a:r>
              <a:rPr lang="es-US" dirty="0" err="1">
                <a:solidFill>
                  <a:schemeClr val="bg1"/>
                </a:solidFill>
              </a:rPr>
              <a:t>Shamma</a:t>
            </a:r>
            <a:r>
              <a:rPr lang="es-US" dirty="0">
                <a:solidFill>
                  <a:schemeClr val="bg1"/>
                </a:solidFill>
              </a:rPr>
              <a:t>, J. Santamaría, M. A. </a:t>
            </a:r>
            <a:r>
              <a:rPr lang="es-US" dirty="0" err="1">
                <a:solidFill>
                  <a:schemeClr val="bg1"/>
                </a:solidFill>
              </a:rPr>
              <a:t>Fadhel</a:t>
            </a:r>
            <a:r>
              <a:rPr lang="es-US" dirty="0">
                <a:solidFill>
                  <a:schemeClr val="bg1"/>
                </a:solidFill>
              </a:rPr>
              <a:t>, M. Al-</a:t>
            </a:r>
            <a:r>
              <a:rPr lang="es-US" dirty="0" err="1">
                <a:solidFill>
                  <a:schemeClr val="bg1"/>
                </a:solidFill>
              </a:rPr>
              <a:t>Amidie</a:t>
            </a:r>
            <a:r>
              <a:rPr lang="es-US" dirty="0">
                <a:solidFill>
                  <a:schemeClr val="bg1"/>
                </a:solidFill>
              </a:rPr>
              <a:t>, and L. </a:t>
            </a:r>
            <a:r>
              <a:rPr lang="es-US" dirty="0" err="1">
                <a:solidFill>
                  <a:schemeClr val="bg1"/>
                </a:solidFill>
              </a:rPr>
              <a:t>Farhan</a:t>
            </a:r>
            <a:r>
              <a:rPr lang="es-US" dirty="0">
                <a:solidFill>
                  <a:schemeClr val="bg1"/>
                </a:solidFill>
              </a:rPr>
              <a:t>,“</a:t>
            </a:r>
            <a:r>
              <a:rPr lang="es-US" dirty="0" err="1">
                <a:solidFill>
                  <a:schemeClr val="bg1"/>
                </a:solidFill>
              </a:rPr>
              <a:t>Review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of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deep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learning</a:t>
            </a:r>
            <a:r>
              <a:rPr lang="es-US" dirty="0">
                <a:solidFill>
                  <a:schemeClr val="bg1"/>
                </a:solidFill>
              </a:rPr>
              <a:t>: </a:t>
            </a:r>
            <a:r>
              <a:rPr lang="es-US" dirty="0" err="1">
                <a:solidFill>
                  <a:schemeClr val="bg1"/>
                </a:solidFill>
              </a:rPr>
              <a:t>concepts</a:t>
            </a:r>
            <a:r>
              <a:rPr lang="es-US" dirty="0">
                <a:solidFill>
                  <a:schemeClr val="bg1"/>
                </a:solidFill>
              </a:rPr>
              <a:t>, </a:t>
            </a:r>
            <a:r>
              <a:rPr lang="es-US" dirty="0" err="1">
                <a:solidFill>
                  <a:schemeClr val="bg1"/>
                </a:solidFill>
              </a:rPr>
              <a:t>cnn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architectures</a:t>
            </a:r>
            <a:r>
              <a:rPr lang="es-US" dirty="0">
                <a:solidFill>
                  <a:schemeClr val="bg1"/>
                </a:solidFill>
              </a:rPr>
              <a:t>, </a:t>
            </a:r>
            <a:r>
              <a:rPr lang="es-US" dirty="0" err="1">
                <a:solidFill>
                  <a:schemeClr val="bg1"/>
                </a:solidFill>
              </a:rPr>
              <a:t>challenges,applications</a:t>
            </a:r>
            <a:r>
              <a:rPr lang="es-US" dirty="0">
                <a:solidFill>
                  <a:schemeClr val="bg1"/>
                </a:solidFill>
              </a:rPr>
              <a:t>, future </a:t>
            </a:r>
            <a:r>
              <a:rPr lang="es-US" dirty="0" err="1">
                <a:solidFill>
                  <a:schemeClr val="bg1"/>
                </a:solidFill>
              </a:rPr>
              <a:t>directions</a:t>
            </a:r>
            <a:r>
              <a:rPr lang="es-US" dirty="0">
                <a:solidFill>
                  <a:schemeClr val="bg1"/>
                </a:solidFill>
              </a:rPr>
              <a:t>,” </a:t>
            </a:r>
            <a:r>
              <a:rPr lang="es-US" dirty="0" err="1">
                <a:solidFill>
                  <a:schemeClr val="bg1"/>
                </a:solidFill>
              </a:rPr>
              <a:t>Journal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of</a:t>
            </a:r>
            <a:r>
              <a:rPr lang="es-US" dirty="0">
                <a:solidFill>
                  <a:schemeClr val="bg1"/>
                </a:solidFill>
              </a:rPr>
              <a:t> Big Data, vol. 8, no. 1, p. 53,2021.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[7] A. Q. Ohi, M. F. </a:t>
            </a:r>
            <a:r>
              <a:rPr lang="en-US" dirty="0" err="1">
                <a:solidFill>
                  <a:schemeClr val="bg1"/>
                </a:solidFill>
              </a:rPr>
              <a:t>Mridha</a:t>
            </a:r>
            <a:r>
              <a:rPr lang="en-US" dirty="0">
                <a:solidFill>
                  <a:schemeClr val="bg1"/>
                </a:solidFill>
              </a:rPr>
              <a:t>, M. A. Hamid, and M. M. </a:t>
            </a:r>
            <a:r>
              <a:rPr lang="en-US" dirty="0" err="1">
                <a:solidFill>
                  <a:schemeClr val="bg1"/>
                </a:solidFill>
              </a:rPr>
              <a:t>Monowar</a:t>
            </a:r>
            <a:r>
              <a:rPr lang="en-US" dirty="0">
                <a:solidFill>
                  <a:schemeClr val="bg1"/>
                </a:solidFill>
              </a:rPr>
              <a:t>, “</a:t>
            </a:r>
            <a:r>
              <a:rPr lang="en-US" dirty="0" err="1">
                <a:solidFill>
                  <a:schemeClr val="bg1"/>
                </a:solidFill>
              </a:rPr>
              <a:t>Deepspeaker</a:t>
            </a:r>
            <a:r>
              <a:rPr lang="en-US" dirty="0">
                <a:solidFill>
                  <a:schemeClr val="bg1"/>
                </a:solidFill>
              </a:rPr>
              <a:t> recognition: Process, progress, and challenges,” IEEE </a:t>
            </a:r>
            <a:r>
              <a:rPr lang="en-US" dirty="0" err="1">
                <a:solidFill>
                  <a:schemeClr val="bg1"/>
                </a:solidFill>
              </a:rPr>
              <a:t>Access,vol</a:t>
            </a:r>
            <a:r>
              <a:rPr lang="en-US" dirty="0">
                <a:solidFill>
                  <a:schemeClr val="bg1"/>
                </a:solidFill>
              </a:rPr>
              <a:t>. 9, pp. 89 619–89 643, 2021.</a:t>
            </a:r>
            <a:endParaRPr lang="es-US" dirty="0">
              <a:solidFill>
                <a:schemeClr val="bg1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[8] H. Chu, Y. Wang, R. Ju, Y. Jia, H. Wang, M. Li, and Q. Deng,“</a:t>
            </a:r>
            <a:r>
              <a:rPr lang="es-US" dirty="0" err="1">
                <a:solidFill>
                  <a:schemeClr val="bg1"/>
                </a:solidFill>
              </a:rPr>
              <a:t>Call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for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help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detection</a:t>
            </a:r>
            <a:r>
              <a:rPr lang="es-US" dirty="0">
                <a:solidFill>
                  <a:schemeClr val="bg1"/>
                </a:solidFill>
              </a:rPr>
              <a:t> in </a:t>
            </a:r>
            <a:r>
              <a:rPr lang="es-US" dirty="0" err="1">
                <a:solidFill>
                  <a:schemeClr val="bg1"/>
                </a:solidFill>
              </a:rPr>
              <a:t>emergent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situations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using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keywordspotting</a:t>
            </a:r>
            <a:r>
              <a:rPr lang="es-US" dirty="0">
                <a:solidFill>
                  <a:schemeClr val="bg1"/>
                </a:solidFill>
              </a:rPr>
              <a:t> and </a:t>
            </a:r>
            <a:r>
              <a:rPr lang="es-US" dirty="0" err="1">
                <a:solidFill>
                  <a:schemeClr val="bg1"/>
                </a:solidFill>
              </a:rPr>
              <a:t>paralinguistic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analysis</a:t>
            </a:r>
            <a:r>
              <a:rPr lang="es-US" dirty="0">
                <a:solidFill>
                  <a:schemeClr val="bg1"/>
                </a:solidFill>
              </a:rPr>
              <a:t>,” in </a:t>
            </a:r>
            <a:r>
              <a:rPr lang="es-US" dirty="0" err="1">
                <a:solidFill>
                  <a:schemeClr val="bg1"/>
                </a:solidFill>
              </a:rPr>
              <a:t>Companion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Publicationof</a:t>
            </a:r>
            <a:r>
              <a:rPr lang="es-US" dirty="0">
                <a:solidFill>
                  <a:schemeClr val="bg1"/>
                </a:solidFill>
              </a:rPr>
              <a:t> the 2021 International </a:t>
            </a:r>
            <a:r>
              <a:rPr lang="es-US" dirty="0" err="1">
                <a:solidFill>
                  <a:schemeClr val="bg1"/>
                </a:solidFill>
              </a:rPr>
              <a:t>Conference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on</a:t>
            </a:r>
            <a:r>
              <a:rPr lang="es-US" dirty="0">
                <a:solidFill>
                  <a:schemeClr val="bg1"/>
                </a:solidFill>
              </a:rPr>
              <a:t> Multimodal </a:t>
            </a:r>
            <a:r>
              <a:rPr lang="es-US" dirty="0" err="1">
                <a:solidFill>
                  <a:schemeClr val="bg1"/>
                </a:solidFill>
              </a:rPr>
              <a:t>Interaction,ser</a:t>
            </a:r>
            <a:r>
              <a:rPr lang="es-US" dirty="0">
                <a:solidFill>
                  <a:schemeClr val="bg1"/>
                </a:solidFill>
              </a:rPr>
              <a:t>. </a:t>
            </a:r>
          </a:p>
          <a:p>
            <a:pPr algn="just">
              <a:lnSpc>
                <a:spcPct val="150000"/>
              </a:lnSpc>
            </a:pPr>
            <a:endParaRPr lang="es-US" dirty="0">
              <a:solidFill>
                <a:schemeClr val="bg1"/>
              </a:solidFill>
            </a:endParaRPr>
          </a:p>
          <a:p>
            <a:pPr algn="just">
              <a:lnSpc>
                <a:spcPct val="150000"/>
              </a:lnSpc>
            </a:pPr>
            <a:endParaRPr lang="es-US" dirty="0">
              <a:solidFill>
                <a:schemeClr val="bg1"/>
              </a:solidFill>
            </a:endParaRPr>
          </a:p>
          <a:p>
            <a:pPr algn="just">
              <a:lnSpc>
                <a:spcPct val="150000"/>
              </a:lnSpc>
            </a:pPr>
            <a:endParaRPr lang="es-US" dirty="0">
              <a:solidFill>
                <a:schemeClr val="bg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18E3C67-FE0D-367F-18C3-F938E621B2B8}"/>
              </a:ext>
            </a:extLst>
          </p:cNvPr>
          <p:cNvSpPr txBox="1"/>
          <p:nvPr/>
        </p:nvSpPr>
        <p:spPr>
          <a:xfrm>
            <a:off x="5279107" y="306381"/>
            <a:ext cx="16337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REFERENCES</a:t>
            </a:r>
            <a:endParaRPr lang="es-US" sz="2000" dirty="0"/>
          </a:p>
        </p:txBody>
      </p:sp>
    </p:spTree>
    <p:extLst>
      <p:ext uri="{BB962C8B-B14F-4D97-AF65-F5344CB8AC3E}">
        <p14:creationId xmlns:p14="http://schemas.microsoft.com/office/powerpoint/2010/main" val="1382936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875196-58FD-A9F7-A398-574DD3202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4D30597-FBBD-BFBF-4D67-E5CAC50AC717}"/>
              </a:ext>
            </a:extLst>
          </p:cNvPr>
          <p:cNvSpPr txBox="1"/>
          <p:nvPr/>
        </p:nvSpPr>
        <p:spPr>
          <a:xfrm>
            <a:off x="359228" y="502390"/>
            <a:ext cx="11324253" cy="62760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[9] D. </a:t>
            </a:r>
            <a:r>
              <a:rPr lang="es-US" dirty="0" err="1">
                <a:solidFill>
                  <a:schemeClr val="bg1"/>
                </a:solidFill>
              </a:rPr>
              <a:t>Nabaz</a:t>
            </a:r>
            <a:r>
              <a:rPr lang="es-US" dirty="0">
                <a:solidFill>
                  <a:schemeClr val="bg1"/>
                </a:solidFill>
              </a:rPr>
              <a:t>, N. </a:t>
            </a:r>
            <a:r>
              <a:rPr lang="es-US" dirty="0" err="1">
                <a:solidFill>
                  <a:schemeClr val="bg1"/>
                </a:solidFill>
              </a:rPr>
              <a:t>Shafie</a:t>
            </a:r>
            <a:r>
              <a:rPr lang="es-US" dirty="0">
                <a:solidFill>
                  <a:schemeClr val="bg1"/>
                </a:solidFill>
              </a:rPr>
              <a:t>, and A. </a:t>
            </a:r>
            <a:r>
              <a:rPr lang="es-US" dirty="0" err="1">
                <a:solidFill>
                  <a:schemeClr val="bg1"/>
                </a:solidFill>
              </a:rPr>
              <a:t>Azizan</a:t>
            </a:r>
            <a:r>
              <a:rPr lang="es-US" dirty="0">
                <a:solidFill>
                  <a:schemeClr val="bg1"/>
                </a:solidFill>
              </a:rPr>
              <a:t>, “</a:t>
            </a:r>
            <a:r>
              <a:rPr lang="es-US" dirty="0" err="1">
                <a:solidFill>
                  <a:schemeClr val="bg1"/>
                </a:solidFill>
              </a:rPr>
              <a:t>Design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of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emergency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keywordrecognition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using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arduino</a:t>
            </a:r>
            <a:r>
              <a:rPr lang="es-US" dirty="0">
                <a:solidFill>
                  <a:schemeClr val="bg1"/>
                </a:solidFill>
              </a:rPr>
              <a:t> nano </a:t>
            </a:r>
            <a:r>
              <a:rPr lang="es-US" dirty="0" err="1">
                <a:solidFill>
                  <a:schemeClr val="bg1"/>
                </a:solidFill>
              </a:rPr>
              <a:t>ble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sense</a:t>
            </a:r>
            <a:r>
              <a:rPr lang="es-US" dirty="0">
                <a:solidFill>
                  <a:schemeClr val="bg1"/>
                </a:solidFill>
              </a:rPr>
              <a:t> 33 and </a:t>
            </a:r>
            <a:r>
              <a:rPr lang="es-US" dirty="0" err="1">
                <a:solidFill>
                  <a:schemeClr val="bg1"/>
                </a:solidFill>
              </a:rPr>
              <a:t>edge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impulse,”Open</a:t>
            </a:r>
            <a:r>
              <a:rPr lang="es-US" dirty="0">
                <a:solidFill>
                  <a:schemeClr val="bg1"/>
                </a:solidFill>
              </a:rPr>
              <a:t> International </a:t>
            </a:r>
            <a:r>
              <a:rPr lang="es-US" dirty="0" err="1">
                <a:solidFill>
                  <a:schemeClr val="bg1"/>
                </a:solidFill>
              </a:rPr>
              <a:t>Journal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of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Informatics</a:t>
            </a:r>
            <a:r>
              <a:rPr lang="es-US" dirty="0">
                <a:solidFill>
                  <a:schemeClr val="bg1"/>
                </a:solidFill>
              </a:rPr>
              <a:t>, 2023. [Online]. </a:t>
            </a: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[10] S. </a:t>
            </a:r>
            <a:r>
              <a:rPr lang="es-US" dirty="0" err="1">
                <a:solidFill>
                  <a:schemeClr val="bg1"/>
                </a:solidFill>
              </a:rPr>
              <a:t>Jaballi</a:t>
            </a:r>
            <a:r>
              <a:rPr lang="es-US" dirty="0">
                <a:solidFill>
                  <a:schemeClr val="bg1"/>
                </a:solidFill>
              </a:rPr>
              <a:t>, M. J. </a:t>
            </a:r>
            <a:r>
              <a:rPr lang="es-US" dirty="0" err="1">
                <a:solidFill>
                  <a:schemeClr val="bg1"/>
                </a:solidFill>
              </a:rPr>
              <a:t>Hazar</a:t>
            </a:r>
            <a:r>
              <a:rPr lang="es-US" dirty="0">
                <a:solidFill>
                  <a:schemeClr val="bg1"/>
                </a:solidFill>
              </a:rPr>
              <a:t>, S. </a:t>
            </a:r>
            <a:r>
              <a:rPr lang="es-US" dirty="0" err="1">
                <a:solidFill>
                  <a:schemeClr val="bg1"/>
                </a:solidFill>
              </a:rPr>
              <a:t>Zrigui</a:t>
            </a:r>
            <a:r>
              <a:rPr lang="es-US" dirty="0">
                <a:solidFill>
                  <a:schemeClr val="bg1"/>
                </a:solidFill>
              </a:rPr>
              <a:t>, H. Nicolas, </a:t>
            </a:r>
            <a:r>
              <a:rPr lang="es-US" dirty="0" err="1">
                <a:solidFill>
                  <a:schemeClr val="bg1"/>
                </a:solidFill>
              </a:rPr>
              <a:t>andM</a:t>
            </a:r>
            <a:r>
              <a:rPr lang="es-US" dirty="0">
                <a:solidFill>
                  <a:schemeClr val="bg1"/>
                </a:solidFill>
              </a:rPr>
              <a:t>. </a:t>
            </a:r>
            <a:r>
              <a:rPr lang="es-US" dirty="0" err="1">
                <a:solidFill>
                  <a:schemeClr val="bg1"/>
                </a:solidFill>
              </a:rPr>
              <a:t>Zrigui</a:t>
            </a:r>
            <a:r>
              <a:rPr lang="es-US" dirty="0">
                <a:solidFill>
                  <a:schemeClr val="bg1"/>
                </a:solidFill>
              </a:rPr>
              <a:t>, “</a:t>
            </a:r>
            <a:r>
              <a:rPr lang="es-US" dirty="0" err="1">
                <a:solidFill>
                  <a:schemeClr val="bg1"/>
                </a:solidFill>
              </a:rPr>
              <a:t>Resnet-based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pandemic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keyword</a:t>
            </a:r>
            <a:r>
              <a:rPr lang="es-US" dirty="0">
                <a:solidFill>
                  <a:schemeClr val="bg1"/>
                </a:solidFill>
              </a:rPr>
              <a:t> spotting </a:t>
            </a:r>
            <a:r>
              <a:rPr lang="es-US" dirty="0" err="1">
                <a:solidFill>
                  <a:schemeClr val="bg1"/>
                </a:solidFill>
              </a:rPr>
              <a:t>incontinuous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multilingual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speech</a:t>
            </a:r>
            <a:r>
              <a:rPr lang="es-US" dirty="0">
                <a:solidFill>
                  <a:schemeClr val="bg1"/>
                </a:solidFill>
              </a:rPr>
              <a:t>: A </a:t>
            </a:r>
            <a:r>
              <a:rPr lang="es-US" dirty="0" err="1">
                <a:solidFill>
                  <a:schemeClr val="bg1"/>
                </a:solidFill>
              </a:rPr>
              <a:t>study</a:t>
            </a:r>
            <a:r>
              <a:rPr lang="es-US" dirty="0">
                <a:solidFill>
                  <a:schemeClr val="bg1"/>
                </a:solidFill>
              </a:rPr>
              <a:t> in </a:t>
            </a:r>
            <a:r>
              <a:rPr lang="es-US" dirty="0" err="1">
                <a:solidFill>
                  <a:schemeClr val="bg1"/>
                </a:solidFill>
              </a:rPr>
              <a:t>unesco’s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audiomessages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for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rapid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health</a:t>
            </a:r>
            <a:r>
              <a:rPr lang="es-US" dirty="0">
                <a:solidFill>
                  <a:schemeClr val="bg1"/>
                </a:solidFill>
              </a:rPr>
              <a:t> response,” 2025. [Online]. </a:t>
            </a: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[11] I. </a:t>
            </a:r>
            <a:r>
              <a:rPr lang="es-US" dirty="0" err="1">
                <a:solidFill>
                  <a:schemeClr val="bg1"/>
                </a:solidFill>
              </a:rPr>
              <a:t>Shahin</a:t>
            </a:r>
            <a:r>
              <a:rPr lang="es-US" dirty="0">
                <a:solidFill>
                  <a:schemeClr val="bg1"/>
                </a:solidFill>
              </a:rPr>
              <a:t>, A. B. </a:t>
            </a:r>
            <a:r>
              <a:rPr lang="es-US" dirty="0" err="1">
                <a:solidFill>
                  <a:schemeClr val="bg1"/>
                </a:solidFill>
              </a:rPr>
              <a:t>Nassif</a:t>
            </a:r>
            <a:r>
              <a:rPr lang="es-US" dirty="0">
                <a:solidFill>
                  <a:schemeClr val="bg1"/>
                </a:solidFill>
              </a:rPr>
              <a:t>, and N. </a:t>
            </a:r>
            <a:r>
              <a:rPr lang="es-US" dirty="0" err="1">
                <a:solidFill>
                  <a:schemeClr val="bg1"/>
                </a:solidFill>
              </a:rPr>
              <a:t>Hindawi</a:t>
            </a:r>
            <a:r>
              <a:rPr lang="es-US" dirty="0">
                <a:solidFill>
                  <a:schemeClr val="bg1"/>
                </a:solidFill>
              </a:rPr>
              <a:t>, “Speaker </a:t>
            </a:r>
            <a:r>
              <a:rPr lang="es-US" dirty="0" err="1">
                <a:solidFill>
                  <a:schemeClr val="bg1"/>
                </a:solidFill>
              </a:rPr>
              <a:t>identification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instressful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talking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environments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based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on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convolutional</a:t>
            </a:r>
            <a:r>
              <a:rPr lang="es-US" dirty="0">
                <a:solidFill>
                  <a:schemeClr val="bg1"/>
                </a:solidFill>
              </a:rPr>
              <a:t> neural </a:t>
            </a:r>
            <a:r>
              <a:rPr lang="es-US" dirty="0" err="1">
                <a:solidFill>
                  <a:schemeClr val="bg1"/>
                </a:solidFill>
              </a:rPr>
              <a:t>network</a:t>
            </a:r>
            <a:r>
              <a:rPr lang="es-US" dirty="0">
                <a:solidFill>
                  <a:schemeClr val="bg1"/>
                </a:solidFill>
              </a:rPr>
              <a:t>,”International </a:t>
            </a:r>
            <a:r>
              <a:rPr lang="es-US" dirty="0" err="1">
                <a:solidFill>
                  <a:schemeClr val="bg1"/>
                </a:solidFill>
              </a:rPr>
              <a:t>Journal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of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Speech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Technology</a:t>
            </a:r>
            <a:r>
              <a:rPr lang="es-US" dirty="0">
                <a:solidFill>
                  <a:schemeClr val="bg1"/>
                </a:solidFill>
              </a:rPr>
              <a:t>, vol. 24, no. 4, pp. 1055–1066, 2021.</a:t>
            </a: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[12] M. </a:t>
            </a:r>
            <a:r>
              <a:rPr lang="es-US" dirty="0" err="1">
                <a:solidFill>
                  <a:schemeClr val="bg1"/>
                </a:solidFill>
              </a:rPr>
              <a:t>Pavan</a:t>
            </a:r>
            <a:r>
              <a:rPr lang="es-US" dirty="0">
                <a:solidFill>
                  <a:schemeClr val="bg1"/>
                </a:solidFill>
              </a:rPr>
              <a:t>, G. </a:t>
            </a:r>
            <a:r>
              <a:rPr lang="es-US" dirty="0" err="1">
                <a:solidFill>
                  <a:schemeClr val="bg1"/>
                </a:solidFill>
              </a:rPr>
              <a:t>Mombelli</a:t>
            </a:r>
            <a:r>
              <a:rPr lang="es-US" dirty="0">
                <a:solidFill>
                  <a:schemeClr val="bg1"/>
                </a:solidFill>
              </a:rPr>
              <a:t>, F. </a:t>
            </a:r>
            <a:r>
              <a:rPr lang="es-US" dirty="0" err="1">
                <a:solidFill>
                  <a:schemeClr val="bg1"/>
                </a:solidFill>
              </a:rPr>
              <a:t>Sinacori</a:t>
            </a:r>
            <a:r>
              <a:rPr lang="es-US" dirty="0">
                <a:solidFill>
                  <a:schemeClr val="bg1"/>
                </a:solidFill>
              </a:rPr>
              <a:t>, and M. </a:t>
            </a:r>
            <a:r>
              <a:rPr lang="es-US" dirty="0" err="1">
                <a:solidFill>
                  <a:schemeClr val="bg1"/>
                </a:solidFill>
              </a:rPr>
              <a:t>Roveri</a:t>
            </a:r>
            <a:r>
              <a:rPr lang="es-US" dirty="0">
                <a:solidFill>
                  <a:schemeClr val="bg1"/>
                </a:solidFill>
              </a:rPr>
              <a:t>, “</a:t>
            </a:r>
            <a:r>
              <a:rPr lang="es-US" dirty="0" err="1">
                <a:solidFill>
                  <a:schemeClr val="bg1"/>
                </a:solidFill>
              </a:rPr>
              <a:t>Tinysv</a:t>
            </a:r>
            <a:r>
              <a:rPr lang="es-US" dirty="0">
                <a:solidFill>
                  <a:schemeClr val="bg1"/>
                </a:solidFill>
              </a:rPr>
              <a:t>: </a:t>
            </a:r>
            <a:r>
              <a:rPr lang="es-US" dirty="0" err="1">
                <a:solidFill>
                  <a:schemeClr val="bg1"/>
                </a:solidFill>
              </a:rPr>
              <a:t>Speakerverification</a:t>
            </a:r>
            <a:r>
              <a:rPr lang="es-US" dirty="0">
                <a:solidFill>
                  <a:schemeClr val="bg1"/>
                </a:solidFill>
              </a:rPr>
              <a:t> in </a:t>
            </a:r>
            <a:r>
              <a:rPr lang="es-US" dirty="0" err="1">
                <a:solidFill>
                  <a:schemeClr val="bg1"/>
                </a:solidFill>
              </a:rPr>
              <a:t>tinyml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with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on-device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learning</a:t>
            </a:r>
            <a:r>
              <a:rPr lang="es-US" dirty="0">
                <a:solidFill>
                  <a:schemeClr val="bg1"/>
                </a:solidFill>
              </a:rPr>
              <a:t>,” in </a:t>
            </a:r>
            <a:r>
              <a:rPr lang="es-US" dirty="0" err="1">
                <a:solidFill>
                  <a:schemeClr val="bg1"/>
                </a:solidFill>
              </a:rPr>
              <a:t>Proceedings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of</a:t>
            </a:r>
            <a:r>
              <a:rPr lang="es-US" dirty="0">
                <a:solidFill>
                  <a:schemeClr val="bg1"/>
                </a:solidFill>
              </a:rPr>
              <a:t> the4th International </a:t>
            </a:r>
            <a:r>
              <a:rPr lang="es-US" dirty="0" err="1">
                <a:solidFill>
                  <a:schemeClr val="bg1"/>
                </a:solidFill>
              </a:rPr>
              <a:t>Conference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on</a:t>
            </a:r>
            <a:r>
              <a:rPr lang="es-US" dirty="0">
                <a:solidFill>
                  <a:schemeClr val="bg1"/>
                </a:solidFill>
              </a:rPr>
              <a:t> AI-ML </a:t>
            </a:r>
            <a:r>
              <a:rPr lang="es-US" dirty="0" err="1">
                <a:solidFill>
                  <a:schemeClr val="bg1"/>
                </a:solidFill>
              </a:rPr>
              <a:t>Systems</a:t>
            </a:r>
            <a:r>
              <a:rPr lang="es-US" dirty="0">
                <a:solidFill>
                  <a:schemeClr val="bg1"/>
                </a:solidFill>
              </a:rPr>
              <a:t>, ser. AIMLSystems2024. ACM, Oct. 2024, p. 1–10. </a:t>
            </a: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O. Morgan, H. </a:t>
            </a:r>
            <a:r>
              <a:rPr lang="es-US" dirty="0" err="1">
                <a:solidFill>
                  <a:schemeClr val="bg1"/>
                </a:solidFill>
              </a:rPr>
              <a:t>Kayan</a:t>
            </a:r>
            <a:r>
              <a:rPr lang="es-US" dirty="0">
                <a:solidFill>
                  <a:schemeClr val="bg1"/>
                </a:solidFill>
              </a:rPr>
              <a:t>, and C. Perera, “Poster </a:t>
            </a:r>
            <a:r>
              <a:rPr lang="es-US" dirty="0" err="1">
                <a:solidFill>
                  <a:schemeClr val="bg1"/>
                </a:solidFill>
              </a:rPr>
              <a:t>abstract</a:t>
            </a:r>
            <a:r>
              <a:rPr lang="es-US" dirty="0">
                <a:solidFill>
                  <a:schemeClr val="bg1"/>
                </a:solidFill>
              </a:rPr>
              <a:t>: </a:t>
            </a:r>
            <a:r>
              <a:rPr lang="es-US" dirty="0" err="1">
                <a:solidFill>
                  <a:schemeClr val="bg1"/>
                </a:solidFill>
              </a:rPr>
              <a:t>Feasibility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ondetecting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door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slamming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towards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monitoring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early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signs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of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domesticviolence</a:t>
            </a:r>
            <a:r>
              <a:rPr lang="es-US" dirty="0">
                <a:solidFill>
                  <a:schemeClr val="bg1"/>
                </a:solidFill>
              </a:rPr>
              <a:t>,” in 2022 IEEE/ACM </a:t>
            </a:r>
            <a:r>
              <a:rPr lang="es-US" dirty="0" err="1">
                <a:solidFill>
                  <a:schemeClr val="bg1"/>
                </a:solidFill>
              </a:rPr>
              <a:t>Seventh</a:t>
            </a:r>
            <a:r>
              <a:rPr lang="es-US" dirty="0">
                <a:solidFill>
                  <a:schemeClr val="bg1"/>
                </a:solidFill>
              </a:rPr>
              <a:t> International </a:t>
            </a:r>
            <a:r>
              <a:rPr lang="es-US" dirty="0" err="1">
                <a:solidFill>
                  <a:schemeClr val="bg1"/>
                </a:solidFill>
              </a:rPr>
              <a:t>Conference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onInternet-of-Things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Design</a:t>
            </a:r>
            <a:r>
              <a:rPr lang="es-US" dirty="0">
                <a:solidFill>
                  <a:schemeClr val="bg1"/>
                </a:solidFill>
              </a:rPr>
              <a:t> and </a:t>
            </a:r>
            <a:r>
              <a:rPr lang="es-US" dirty="0" err="1">
                <a:solidFill>
                  <a:schemeClr val="bg1"/>
                </a:solidFill>
              </a:rPr>
              <a:t>Implementation</a:t>
            </a:r>
            <a:r>
              <a:rPr lang="es-US" dirty="0">
                <a:solidFill>
                  <a:schemeClr val="bg1"/>
                </a:solidFill>
              </a:rPr>
              <a:t> (</a:t>
            </a:r>
            <a:r>
              <a:rPr lang="es-US" dirty="0" err="1">
                <a:solidFill>
                  <a:schemeClr val="bg1"/>
                </a:solidFill>
              </a:rPr>
              <a:t>IoTDI</a:t>
            </a:r>
            <a:r>
              <a:rPr lang="es-US" dirty="0">
                <a:solidFill>
                  <a:schemeClr val="bg1"/>
                </a:solidFill>
              </a:rPr>
              <a:t>), 2022, pp. 141–142.</a:t>
            </a: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[14] Z. K. Abdul and A. K. Al-Talabani, “Mel </a:t>
            </a:r>
            <a:r>
              <a:rPr lang="es-US" dirty="0" err="1">
                <a:solidFill>
                  <a:schemeClr val="bg1"/>
                </a:solidFill>
              </a:rPr>
              <a:t>frequency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cepstral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coefficientand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its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applications</a:t>
            </a:r>
            <a:r>
              <a:rPr lang="es-US" dirty="0">
                <a:solidFill>
                  <a:schemeClr val="bg1"/>
                </a:solidFill>
              </a:rPr>
              <a:t>: A </a:t>
            </a:r>
            <a:r>
              <a:rPr lang="es-US" dirty="0" err="1">
                <a:solidFill>
                  <a:schemeClr val="bg1"/>
                </a:solidFill>
              </a:rPr>
              <a:t>review</a:t>
            </a:r>
            <a:r>
              <a:rPr lang="es-US" dirty="0">
                <a:solidFill>
                  <a:schemeClr val="bg1"/>
                </a:solidFill>
              </a:rPr>
              <a:t>,” IEEE Access, vol. 10, pp. 122 136–122 158, 2022.</a:t>
            </a:r>
          </a:p>
          <a:p>
            <a:pPr algn="just">
              <a:lnSpc>
                <a:spcPct val="150000"/>
              </a:lnSpc>
            </a:pPr>
            <a:r>
              <a:rPr lang="es-US" dirty="0">
                <a:solidFill>
                  <a:schemeClr val="bg1"/>
                </a:solidFill>
              </a:rPr>
              <a:t>[15] D. S. Park, W. Chan, Y. Zhang, C.-C. </a:t>
            </a:r>
            <a:r>
              <a:rPr lang="es-US" dirty="0" err="1">
                <a:solidFill>
                  <a:schemeClr val="bg1"/>
                </a:solidFill>
              </a:rPr>
              <a:t>Chiu</a:t>
            </a:r>
            <a:r>
              <a:rPr lang="es-US" dirty="0">
                <a:solidFill>
                  <a:schemeClr val="bg1"/>
                </a:solidFill>
              </a:rPr>
              <a:t>, B. </a:t>
            </a:r>
            <a:r>
              <a:rPr lang="es-US" dirty="0" err="1">
                <a:solidFill>
                  <a:schemeClr val="bg1"/>
                </a:solidFill>
              </a:rPr>
              <a:t>Zoph</a:t>
            </a:r>
            <a:r>
              <a:rPr lang="es-US" dirty="0">
                <a:solidFill>
                  <a:schemeClr val="bg1"/>
                </a:solidFill>
              </a:rPr>
              <a:t>, E. D. </a:t>
            </a:r>
            <a:r>
              <a:rPr lang="es-US" dirty="0" err="1">
                <a:solidFill>
                  <a:schemeClr val="bg1"/>
                </a:solidFill>
              </a:rPr>
              <a:t>Cubuk</a:t>
            </a:r>
            <a:r>
              <a:rPr lang="es-US" dirty="0">
                <a:solidFill>
                  <a:schemeClr val="bg1"/>
                </a:solidFill>
              </a:rPr>
              <a:t>, </a:t>
            </a:r>
            <a:r>
              <a:rPr lang="es-US" dirty="0" err="1">
                <a:solidFill>
                  <a:schemeClr val="bg1"/>
                </a:solidFill>
              </a:rPr>
              <a:t>andQ</a:t>
            </a:r>
            <a:r>
              <a:rPr lang="es-US" dirty="0">
                <a:solidFill>
                  <a:schemeClr val="bg1"/>
                </a:solidFill>
              </a:rPr>
              <a:t>. V. Le, “</a:t>
            </a:r>
            <a:r>
              <a:rPr lang="es-US" dirty="0" err="1">
                <a:solidFill>
                  <a:schemeClr val="bg1"/>
                </a:solidFill>
              </a:rPr>
              <a:t>Specaugment</a:t>
            </a:r>
            <a:r>
              <a:rPr lang="es-US" dirty="0">
                <a:solidFill>
                  <a:schemeClr val="bg1"/>
                </a:solidFill>
              </a:rPr>
              <a:t>: A simple data </a:t>
            </a:r>
            <a:r>
              <a:rPr lang="es-US" dirty="0" err="1">
                <a:solidFill>
                  <a:schemeClr val="bg1"/>
                </a:solidFill>
              </a:rPr>
              <a:t>augmentation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method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for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auto-matic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speech</a:t>
            </a:r>
            <a:r>
              <a:rPr lang="es-US" dirty="0">
                <a:solidFill>
                  <a:schemeClr val="bg1"/>
                </a:solidFill>
              </a:rPr>
              <a:t> </a:t>
            </a:r>
            <a:r>
              <a:rPr lang="es-US" dirty="0" err="1">
                <a:solidFill>
                  <a:schemeClr val="bg1"/>
                </a:solidFill>
              </a:rPr>
              <a:t>recognition</a:t>
            </a:r>
            <a:r>
              <a:rPr lang="es-US" dirty="0">
                <a:solidFill>
                  <a:schemeClr val="bg1"/>
                </a:solidFill>
              </a:rPr>
              <a:t>,” in </a:t>
            </a:r>
            <a:r>
              <a:rPr lang="es-US" dirty="0" err="1">
                <a:solidFill>
                  <a:schemeClr val="bg1"/>
                </a:solidFill>
              </a:rPr>
              <a:t>Interspeech</a:t>
            </a:r>
            <a:r>
              <a:rPr lang="es-US" dirty="0">
                <a:solidFill>
                  <a:schemeClr val="bg1"/>
                </a:solidFill>
              </a:rPr>
              <a:t> 2019, ser. </a:t>
            </a:r>
            <a:r>
              <a:rPr lang="es-US" dirty="0" err="1">
                <a:solidFill>
                  <a:schemeClr val="bg1"/>
                </a:solidFill>
              </a:rPr>
              <a:t>interspeech</a:t>
            </a:r>
            <a:r>
              <a:rPr lang="es-US" dirty="0">
                <a:solidFill>
                  <a:schemeClr val="bg1"/>
                </a:solidFill>
              </a:rPr>
              <a:t> 2019.ISCA, Sep. 2019.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EBA47B8-A78B-5DAF-122C-A8ADCA0CF1C7}"/>
              </a:ext>
            </a:extLst>
          </p:cNvPr>
          <p:cNvSpPr txBox="1"/>
          <p:nvPr/>
        </p:nvSpPr>
        <p:spPr>
          <a:xfrm>
            <a:off x="5204461" y="189150"/>
            <a:ext cx="16337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REFERENCES</a:t>
            </a:r>
            <a:endParaRPr lang="es-US" sz="2000" dirty="0"/>
          </a:p>
        </p:txBody>
      </p:sp>
    </p:spTree>
    <p:extLst>
      <p:ext uri="{BB962C8B-B14F-4D97-AF65-F5344CB8AC3E}">
        <p14:creationId xmlns:p14="http://schemas.microsoft.com/office/powerpoint/2010/main" val="42260037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2CE65-2E87-DAF0-91F6-EDF6CF0DA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210CA465-8A9A-B5E3-6DD3-A5C5243C13C9}"/>
              </a:ext>
            </a:extLst>
          </p:cNvPr>
          <p:cNvSpPr txBox="1"/>
          <p:nvPr/>
        </p:nvSpPr>
        <p:spPr>
          <a:xfrm>
            <a:off x="4459964" y="2130981"/>
            <a:ext cx="3272071" cy="1722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US" sz="8000" i="1" dirty="0" err="1"/>
              <a:t>Thanks</a:t>
            </a:r>
            <a:r>
              <a:rPr lang="es-US" sz="8000" i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44048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4A1C9-5B31-6AEC-F7FE-D83E5DB73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6C22004-484E-1389-3AA1-D118D6E93A68}"/>
              </a:ext>
            </a:extLst>
          </p:cNvPr>
          <p:cNvSpPr txBox="1"/>
          <p:nvPr/>
        </p:nvSpPr>
        <p:spPr>
          <a:xfrm>
            <a:off x="5354711" y="414638"/>
            <a:ext cx="14825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ABSTRACT</a:t>
            </a:r>
            <a:endParaRPr lang="es-US" sz="20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8DDF413-C70F-2CDD-CAF7-C7040B03291A}"/>
              </a:ext>
            </a:extLst>
          </p:cNvPr>
          <p:cNvSpPr txBox="1"/>
          <p:nvPr/>
        </p:nvSpPr>
        <p:spPr>
          <a:xfrm>
            <a:off x="906780" y="814748"/>
            <a:ext cx="10378440" cy="5578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US" sz="2000" dirty="0" err="1">
                <a:solidFill>
                  <a:schemeClr val="bg1"/>
                </a:solidFill>
              </a:rPr>
              <a:t>This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paper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presents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an</a:t>
            </a:r>
            <a:r>
              <a:rPr lang="es-US" sz="2000" dirty="0">
                <a:solidFill>
                  <a:schemeClr val="bg1"/>
                </a:solidFill>
              </a:rPr>
              <a:t> Android-compatible </a:t>
            </a:r>
            <a:r>
              <a:rPr lang="es-US" sz="2000" dirty="0" err="1">
                <a:solidFill>
                  <a:schemeClr val="bg1"/>
                </a:solidFill>
              </a:rPr>
              <a:t>system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for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discreet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emergency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assistance</a:t>
            </a:r>
            <a:r>
              <a:rPr lang="es-US" sz="2000" dirty="0">
                <a:solidFill>
                  <a:schemeClr val="bg1"/>
                </a:solidFill>
              </a:rPr>
              <a:t>, </a:t>
            </a:r>
            <a:r>
              <a:rPr lang="es-US" sz="2000" dirty="0" err="1">
                <a:solidFill>
                  <a:schemeClr val="bg1"/>
                </a:solidFill>
              </a:rPr>
              <a:t>specifically</a:t>
            </a:r>
            <a:r>
              <a:rPr lang="es-US" sz="2000" dirty="0">
                <a:solidFill>
                  <a:schemeClr val="bg1"/>
                </a:solidFill>
              </a:rPr>
              <a:t> targeting </a:t>
            </a:r>
            <a:r>
              <a:rPr lang="es-US" sz="2000" dirty="0" err="1">
                <a:solidFill>
                  <a:schemeClr val="bg1"/>
                </a:solidFill>
              </a:rPr>
              <a:t>victims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of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domestic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violence</a:t>
            </a:r>
            <a:r>
              <a:rPr lang="es-US" sz="2000" dirty="0">
                <a:solidFill>
                  <a:schemeClr val="bg1"/>
                </a:solidFill>
              </a:rPr>
              <a:t>. </a:t>
            </a:r>
            <a:r>
              <a:rPr lang="es-US" sz="2000" dirty="0" err="1">
                <a:solidFill>
                  <a:schemeClr val="bg1"/>
                </a:solidFill>
              </a:rPr>
              <a:t>We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propose</a:t>
            </a:r>
            <a:r>
              <a:rPr lang="es-US" sz="2000" dirty="0">
                <a:solidFill>
                  <a:schemeClr val="bg1"/>
                </a:solidFill>
              </a:rPr>
              <a:t> a </a:t>
            </a:r>
            <a:r>
              <a:rPr lang="es-US" sz="2000" dirty="0" err="1">
                <a:solidFill>
                  <a:schemeClr val="bg1"/>
                </a:solidFill>
              </a:rPr>
              <a:t>hierarchical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Convolutional</a:t>
            </a:r>
            <a:r>
              <a:rPr lang="es-US" sz="2000" dirty="0">
                <a:solidFill>
                  <a:schemeClr val="bg1"/>
                </a:solidFill>
              </a:rPr>
              <a:t> Neural Network (CNN) </a:t>
            </a:r>
            <a:r>
              <a:rPr lang="es-US" sz="2000" dirty="0" err="1">
                <a:solidFill>
                  <a:schemeClr val="bg1"/>
                </a:solidFill>
              </a:rPr>
              <a:t>architecture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combining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Keyword</a:t>
            </a:r>
            <a:r>
              <a:rPr lang="es-US" sz="2000" dirty="0">
                <a:solidFill>
                  <a:schemeClr val="bg1"/>
                </a:solidFill>
              </a:rPr>
              <a:t> Spotting (KWS) and Speaker </a:t>
            </a:r>
            <a:r>
              <a:rPr lang="es-US" sz="2000" dirty="0" err="1">
                <a:solidFill>
                  <a:schemeClr val="bg1"/>
                </a:solidFill>
              </a:rPr>
              <a:t>Recognition</a:t>
            </a:r>
            <a:r>
              <a:rPr lang="es-US" sz="2000" dirty="0">
                <a:solidFill>
                  <a:schemeClr val="bg1"/>
                </a:solidFill>
              </a:rPr>
              <a:t> (SR) </a:t>
            </a:r>
            <a:r>
              <a:rPr lang="es-US" sz="2000" dirty="0" err="1">
                <a:solidFill>
                  <a:schemeClr val="bg1"/>
                </a:solidFill>
              </a:rPr>
              <a:t>to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minimize</a:t>
            </a:r>
            <a:r>
              <a:rPr lang="es-US" sz="2000" dirty="0">
                <a:solidFill>
                  <a:schemeClr val="bg1"/>
                </a:solidFill>
              </a:rPr>
              <a:t> false </a:t>
            </a:r>
            <a:r>
              <a:rPr lang="es-US" sz="2000" dirty="0" err="1">
                <a:solidFill>
                  <a:schemeClr val="bg1"/>
                </a:solidFill>
              </a:rPr>
              <a:t>alarms</a:t>
            </a:r>
            <a:r>
              <a:rPr lang="es-US" sz="2000" dirty="0">
                <a:solidFill>
                  <a:schemeClr val="bg1"/>
                </a:solidFill>
              </a:rPr>
              <a:t>. The KWS module </a:t>
            </a:r>
            <a:r>
              <a:rPr lang="es-US" sz="2000" dirty="0" err="1">
                <a:solidFill>
                  <a:schemeClr val="bg1"/>
                </a:solidFill>
              </a:rPr>
              <a:t>detects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innocuous</a:t>
            </a:r>
            <a:r>
              <a:rPr lang="es-US" sz="2000" dirty="0">
                <a:solidFill>
                  <a:schemeClr val="bg1"/>
                </a:solidFill>
              </a:rPr>
              <a:t> Portuguese </a:t>
            </a:r>
            <a:r>
              <a:rPr lang="es-US" sz="2000" dirty="0" err="1">
                <a:solidFill>
                  <a:schemeClr val="bg1"/>
                </a:solidFill>
              </a:rPr>
              <a:t>keywords</a:t>
            </a:r>
            <a:r>
              <a:rPr lang="es-US" sz="2000" dirty="0">
                <a:solidFill>
                  <a:schemeClr val="bg1"/>
                </a:solidFill>
              </a:rPr>
              <a:t>, "</a:t>
            </a:r>
            <a:r>
              <a:rPr lang="es-US" sz="2000" dirty="0" err="1">
                <a:solidFill>
                  <a:schemeClr val="bg1"/>
                </a:solidFill>
              </a:rPr>
              <a:t>Morango</a:t>
            </a:r>
            <a:r>
              <a:rPr lang="es-US" sz="2000" dirty="0">
                <a:solidFill>
                  <a:schemeClr val="bg1"/>
                </a:solidFill>
              </a:rPr>
              <a:t>" (</a:t>
            </a:r>
            <a:r>
              <a:rPr lang="es-US" sz="2000" dirty="0" err="1">
                <a:solidFill>
                  <a:schemeClr val="bg1"/>
                </a:solidFill>
              </a:rPr>
              <a:t>strawberry</a:t>
            </a:r>
            <a:r>
              <a:rPr lang="es-US" sz="2000" dirty="0">
                <a:solidFill>
                  <a:schemeClr val="bg1"/>
                </a:solidFill>
              </a:rPr>
              <a:t>) and "</a:t>
            </a:r>
            <a:r>
              <a:rPr lang="es-US" sz="2000" dirty="0" err="1">
                <a:solidFill>
                  <a:schemeClr val="bg1"/>
                </a:solidFill>
              </a:rPr>
              <a:t>Pipoca</a:t>
            </a:r>
            <a:r>
              <a:rPr lang="es-US" sz="2000" dirty="0">
                <a:solidFill>
                  <a:schemeClr val="bg1"/>
                </a:solidFill>
              </a:rPr>
              <a:t>" (</a:t>
            </a:r>
            <a:r>
              <a:rPr lang="es-US" sz="2000" dirty="0" err="1">
                <a:solidFill>
                  <a:schemeClr val="bg1"/>
                </a:solidFill>
              </a:rPr>
              <a:t>popcorn</a:t>
            </a:r>
            <a:r>
              <a:rPr lang="es-US" sz="2000" dirty="0">
                <a:solidFill>
                  <a:schemeClr val="bg1"/>
                </a:solidFill>
              </a:rPr>
              <a:t>), in 1-second audio clips, </a:t>
            </a:r>
            <a:r>
              <a:rPr lang="es-US" sz="2000" dirty="0" err="1">
                <a:solidFill>
                  <a:schemeClr val="bg1"/>
                </a:solidFill>
              </a:rPr>
              <a:t>while</a:t>
            </a:r>
            <a:r>
              <a:rPr lang="es-US" sz="2000" dirty="0">
                <a:solidFill>
                  <a:schemeClr val="bg1"/>
                </a:solidFill>
              </a:rPr>
              <a:t> the Speaker </a:t>
            </a:r>
            <a:r>
              <a:rPr lang="es-US" sz="2000" dirty="0" err="1">
                <a:solidFill>
                  <a:schemeClr val="bg1"/>
                </a:solidFill>
              </a:rPr>
              <a:t>Verification</a:t>
            </a:r>
            <a:r>
              <a:rPr lang="es-US" sz="2000" dirty="0">
                <a:solidFill>
                  <a:schemeClr val="bg1"/>
                </a:solidFill>
              </a:rPr>
              <a:t> module </a:t>
            </a:r>
            <a:r>
              <a:rPr lang="es-US" sz="2000" dirty="0" err="1">
                <a:solidFill>
                  <a:schemeClr val="bg1"/>
                </a:solidFill>
              </a:rPr>
              <a:t>confirms</a:t>
            </a:r>
            <a:r>
              <a:rPr lang="es-US" sz="2000" dirty="0">
                <a:solidFill>
                  <a:schemeClr val="bg1"/>
                </a:solidFill>
              </a:rPr>
              <a:t> the </a:t>
            </a:r>
            <a:r>
              <a:rPr lang="es-US" sz="2000" dirty="0" err="1">
                <a:solidFill>
                  <a:schemeClr val="bg1"/>
                </a:solidFill>
              </a:rPr>
              <a:t>victim's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identity</a:t>
            </a:r>
            <a:r>
              <a:rPr lang="es-US" sz="2000" dirty="0">
                <a:solidFill>
                  <a:schemeClr val="bg1"/>
                </a:solidFill>
              </a:rPr>
              <a:t> (</a:t>
            </a:r>
            <a:r>
              <a:rPr lang="es-US" sz="2000" dirty="0" err="1">
                <a:solidFill>
                  <a:schemeClr val="bg1"/>
                </a:solidFill>
              </a:rPr>
              <a:t>enrolled</a:t>
            </a:r>
            <a:r>
              <a:rPr lang="es-US" sz="2000" dirty="0">
                <a:solidFill>
                  <a:schemeClr val="bg1"/>
                </a:solidFill>
              </a:rPr>
              <a:t> as "Diana"). </a:t>
            </a:r>
            <a:r>
              <a:rPr lang="es-US" sz="2000" dirty="0" err="1">
                <a:solidFill>
                  <a:schemeClr val="bg1"/>
                </a:solidFill>
              </a:rPr>
              <a:t>Models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were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trained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using</a:t>
            </a:r>
            <a:r>
              <a:rPr lang="es-US" sz="2000" dirty="0">
                <a:solidFill>
                  <a:schemeClr val="bg1"/>
                </a:solidFill>
              </a:rPr>
              <a:t> MFCC </a:t>
            </a:r>
            <a:r>
              <a:rPr lang="es-US" sz="2000" dirty="0" err="1">
                <a:solidFill>
                  <a:schemeClr val="bg1"/>
                </a:solidFill>
              </a:rPr>
              <a:t>spectrograms</a:t>
            </a:r>
            <a:r>
              <a:rPr lang="es-US" sz="2000" dirty="0">
                <a:solidFill>
                  <a:schemeClr val="bg1"/>
                </a:solidFill>
              </a:rPr>
              <a:t> (40 Mel </a:t>
            </a:r>
            <a:r>
              <a:rPr lang="es-US" sz="2000" dirty="0" err="1">
                <a:solidFill>
                  <a:schemeClr val="bg1"/>
                </a:solidFill>
              </a:rPr>
              <a:t>filters</a:t>
            </a:r>
            <a:r>
              <a:rPr lang="es-US" sz="2000" dirty="0">
                <a:solidFill>
                  <a:schemeClr val="bg1"/>
                </a:solidFill>
              </a:rPr>
              <a:t>, 13 </a:t>
            </a:r>
            <a:r>
              <a:rPr lang="es-US" sz="2000" dirty="0" err="1">
                <a:solidFill>
                  <a:schemeClr val="bg1"/>
                </a:solidFill>
              </a:rPr>
              <a:t>coefficients</a:t>
            </a:r>
            <a:r>
              <a:rPr lang="es-US" sz="2000" dirty="0">
                <a:solidFill>
                  <a:schemeClr val="bg1"/>
                </a:solidFill>
              </a:rPr>
              <a:t> per </a:t>
            </a:r>
            <a:r>
              <a:rPr lang="es-US" sz="2000" dirty="0" err="1">
                <a:solidFill>
                  <a:schemeClr val="bg1"/>
                </a:solidFill>
              </a:rPr>
              <a:t>window</a:t>
            </a:r>
            <a:r>
              <a:rPr lang="es-US" sz="2000" dirty="0">
                <a:solidFill>
                  <a:schemeClr val="bg1"/>
                </a:solidFill>
              </a:rPr>
              <a:t>) and </a:t>
            </a:r>
            <a:r>
              <a:rPr lang="es-US" sz="2000" dirty="0" err="1">
                <a:solidFill>
                  <a:schemeClr val="bg1"/>
                </a:solidFill>
              </a:rPr>
              <a:t>optimized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via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hyperparameter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tuning</a:t>
            </a:r>
            <a:r>
              <a:rPr lang="es-US" sz="2000" dirty="0">
                <a:solidFill>
                  <a:schemeClr val="bg1"/>
                </a:solidFill>
              </a:rPr>
              <a:t>. </a:t>
            </a:r>
            <a:r>
              <a:rPr lang="es-US" sz="2000" dirty="0" err="1">
                <a:solidFill>
                  <a:schemeClr val="bg1"/>
                </a:solidFill>
              </a:rPr>
              <a:t>Implemented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on-device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through</a:t>
            </a:r>
            <a:r>
              <a:rPr lang="es-US" sz="2000" dirty="0">
                <a:solidFill>
                  <a:schemeClr val="bg1"/>
                </a:solidFill>
              </a:rPr>
              <a:t> a web </a:t>
            </a:r>
            <a:r>
              <a:rPr lang="es-US" sz="2000" dirty="0" err="1">
                <a:solidFill>
                  <a:schemeClr val="bg1"/>
                </a:solidFill>
              </a:rPr>
              <a:t>application</a:t>
            </a:r>
            <a:r>
              <a:rPr lang="es-US" sz="2000" dirty="0">
                <a:solidFill>
                  <a:schemeClr val="bg1"/>
                </a:solidFill>
              </a:rPr>
              <a:t>, the </a:t>
            </a:r>
            <a:r>
              <a:rPr lang="es-US" sz="2000" dirty="0" err="1">
                <a:solidFill>
                  <a:schemeClr val="bg1"/>
                </a:solidFill>
              </a:rPr>
              <a:t>system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achieves</a:t>
            </a:r>
            <a:r>
              <a:rPr lang="es-US" sz="2000" dirty="0">
                <a:solidFill>
                  <a:schemeClr val="bg1"/>
                </a:solidFill>
              </a:rPr>
              <a:t> more </a:t>
            </a:r>
            <a:r>
              <a:rPr lang="es-US" sz="2000" dirty="0" err="1">
                <a:solidFill>
                  <a:schemeClr val="bg1"/>
                </a:solidFill>
              </a:rPr>
              <a:t>than</a:t>
            </a:r>
            <a:r>
              <a:rPr lang="es-US" sz="2000" dirty="0">
                <a:solidFill>
                  <a:schemeClr val="bg1"/>
                </a:solidFill>
              </a:rPr>
              <a:t> 98% </a:t>
            </a:r>
            <a:r>
              <a:rPr lang="es-US" sz="2000" dirty="0" err="1">
                <a:solidFill>
                  <a:schemeClr val="bg1"/>
                </a:solidFill>
              </a:rPr>
              <a:t>accuracy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on</a:t>
            </a:r>
            <a:r>
              <a:rPr lang="es-US" sz="2000" dirty="0">
                <a:solidFill>
                  <a:schemeClr val="bg1"/>
                </a:solidFill>
              </a:rPr>
              <a:t> test sets (KWS: 98.31% </a:t>
            </a:r>
            <a:r>
              <a:rPr lang="es-US" sz="2000" dirty="0" err="1">
                <a:solidFill>
                  <a:schemeClr val="bg1"/>
                </a:solidFill>
              </a:rPr>
              <a:t>accuracy</a:t>
            </a:r>
            <a:r>
              <a:rPr lang="es-US" sz="2000" dirty="0">
                <a:solidFill>
                  <a:schemeClr val="bg1"/>
                </a:solidFill>
              </a:rPr>
              <a:t>, SR: 98.84% </a:t>
            </a:r>
            <a:r>
              <a:rPr lang="es-US" sz="2000" dirty="0" err="1">
                <a:solidFill>
                  <a:schemeClr val="bg1"/>
                </a:solidFill>
              </a:rPr>
              <a:t>accuracy</a:t>
            </a:r>
            <a:r>
              <a:rPr lang="es-US" sz="2000" dirty="0">
                <a:solidFill>
                  <a:schemeClr val="bg1"/>
                </a:solidFill>
              </a:rPr>
              <a:t>) </a:t>
            </a:r>
            <a:r>
              <a:rPr lang="es-US" sz="2000" dirty="0" err="1">
                <a:solidFill>
                  <a:schemeClr val="bg1"/>
                </a:solidFill>
              </a:rPr>
              <a:t>with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low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loss</a:t>
            </a:r>
            <a:r>
              <a:rPr lang="es-US" sz="2000" dirty="0">
                <a:solidFill>
                  <a:schemeClr val="bg1"/>
                </a:solidFill>
              </a:rPr>
              <a:t> (&lt;0.038). </a:t>
            </a:r>
            <a:r>
              <a:rPr lang="es-US" sz="2000" dirty="0" err="1">
                <a:solidFill>
                  <a:schemeClr val="bg1"/>
                </a:solidFill>
              </a:rPr>
              <a:t>Developed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using</a:t>
            </a:r>
            <a:r>
              <a:rPr lang="es-US" sz="2000" dirty="0">
                <a:solidFill>
                  <a:schemeClr val="bg1"/>
                </a:solidFill>
              </a:rPr>
              <a:t> Edge Impulse, </a:t>
            </a:r>
            <a:r>
              <a:rPr lang="es-US" sz="2000" dirty="0" err="1">
                <a:solidFill>
                  <a:schemeClr val="bg1"/>
                </a:solidFill>
              </a:rPr>
              <a:t>this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solution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demonstrates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robust</a:t>
            </a:r>
            <a:r>
              <a:rPr lang="es-US" sz="2000" dirty="0">
                <a:solidFill>
                  <a:schemeClr val="bg1"/>
                </a:solidFill>
              </a:rPr>
              <a:t> real-time </a:t>
            </a:r>
            <a:r>
              <a:rPr lang="es-US" sz="2000" dirty="0" err="1">
                <a:solidFill>
                  <a:schemeClr val="bg1"/>
                </a:solidFill>
              </a:rPr>
              <a:t>capability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on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mobile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devices</a:t>
            </a:r>
            <a:r>
              <a:rPr lang="es-US" sz="2000" dirty="0">
                <a:solidFill>
                  <a:schemeClr val="bg1"/>
                </a:solidFill>
              </a:rPr>
              <a:t>, </a:t>
            </a:r>
            <a:r>
              <a:rPr lang="es-US" sz="2000" dirty="0" err="1">
                <a:solidFill>
                  <a:schemeClr val="bg1"/>
                </a:solidFill>
              </a:rPr>
              <a:t>offering</a:t>
            </a:r>
            <a:r>
              <a:rPr lang="es-US" sz="2000" dirty="0">
                <a:solidFill>
                  <a:schemeClr val="bg1"/>
                </a:solidFill>
              </a:rPr>
              <a:t> a </a:t>
            </a:r>
            <a:r>
              <a:rPr lang="es-US" sz="2000" dirty="0" err="1">
                <a:solidFill>
                  <a:schemeClr val="bg1"/>
                </a:solidFill>
              </a:rPr>
              <a:t>privacy-preserving</a:t>
            </a:r>
            <a:r>
              <a:rPr lang="es-US" sz="2000" dirty="0">
                <a:solidFill>
                  <a:schemeClr val="bg1"/>
                </a:solidFill>
              </a:rPr>
              <a:t> alternative </a:t>
            </a:r>
            <a:r>
              <a:rPr lang="es-US" sz="2000" dirty="0" err="1">
                <a:solidFill>
                  <a:schemeClr val="bg1"/>
                </a:solidFill>
              </a:rPr>
              <a:t>for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emergency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intervention</a:t>
            </a:r>
            <a:r>
              <a:rPr lang="es-US" sz="2000" dirty="0">
                <a:solidFill>
                  <a:schemeClr val="bg1"/>
                </a:solidFill>
              </a:rPr>
              <a:t>. The </a:t>
            </a:r>
            <a:r>
              <a:rPr lang="es-US" sz="2000" dirty="0" err="1">
                <a:solidFill>
                  <a:schemeClr val="bg1"/>
                </a:solidFill>
              </a:rPr>
              <a:t>system's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source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code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is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publicly</a:t>
            </a:r>
            <a:r>
              <a:rPr lang="es-US" sz="2000" dirty="0">
                <a:solidFill>
                  <a:schemeClr val="bg1"/>
                </a:solidFill>
              </a:rPr>
              <a:t> </a:t>
            </a:r>
            <a:r>
              <a:rPr lang="es-US" sz="2000" dirty="0" err="1">
                <a:solidFill>
                  <a:schemeClr val="bg1"/>
                </a:solidFill>
              </a:rPr>
              <a:t>available</a:t>
            </a:r>
            <a:r>
              <a:rPr lang="es-US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64908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>
            <a:extLst>
              <a:ext uri="{FF2B5EF4-FFF2-40B4-BE49-F238E27FC236}">
                <a16:creationId xmlns:a16="http://schemas.microsoft.com/office/drawing/2014/main" id="{7E466CC1-60D5-9B45-8E49-C20A82D6C108}"/>
              </a:ext>
            </a:extLst>
          </p:cNvPr>
          <p:cNvSpPr/>
          <p:nvPr/>
        </p:nvSpPr>
        <p:spPr>
          <a:xfrm>
            <a:off x="1858922" y="1683286"/>
            <a:ext cx="886408" cy="83975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058907-E393-1F11-74C2-984EB3998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661" y="1457698"/>
            <a:ext cx="1290929" cy="1290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CB99786A-E7AA-253E-DF85-23CF60F3C0C7}"/>
              </a:ext>
            </a:extLst>
          </p:cNvPr>
          <p:cNvSpPr/>
          <p:nvPr/>
        </p:nvSpPr>
        <p:spPr>
          <a:xfrm>
            <a:off x="5436891" y="1693990"/>
            <a:ext cx="886408" cy="83975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EB93356-5417-2D7D-3422-335135149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205" y="1814182"/>
            <a:ext cx="665779" cy="665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64561EB8-F859-FD5A-EDD8-C098D44B4477}"/>
              </a:ext>
            </a:extLst>
          </p:cNvPr>
          <p:cNvSpPr/>
          <p:nvPr/>
        </p:nvSpPr>
        <p:spPr>
          <a:xfrm>
            <a:off x="9274610" y="1683286"/>
            <a:ext cx="886408" cy="83975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US" dirty="0"/>
          </a:p>
        </p:txBody>
      </p:sp>
      <p:pic>
        <p:nvPicPr>
          <p:cNvPr id="1030" name="Picture 6" descr="Sos - Iconos gratis de señales">
            <a:extLst>
              <a:ext uri="{FF2B5EF4-FFF2-40B4-BE49-F238E27FC236}">
                <a16:creationId xmlns:a16="http://schemas.microsoft.com/office/drawing/2014/main" id="{680D7286-5F2F-13AA-C7FD-4796E859DC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3016" y="1871571"/>
            <a:ext cx="529595" cy="52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8FF838EA-6346-28FE-B6BE-EDF5BBA43A95}"/>
              </a:ext>
            </a:extLst>
          </p:cNvPr>
          <p:cNvSpPr/>
          <p:nvPr/>
        </p:nvSpPr>
        <p:spPr>
          <a:xfrm>
            <a:off x="3510845" y="4284917"/>
            <a:ext cx="886408" cy="83975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US" dirty="0"/>
          </a:p>
        </p:txBody>
      </p:sp>
      <p:pic>
        <p:nvPicPr>
          <p:cNvPr id="1032" name="Picture 8" descr="Imagem gerada">
            <a:extLst>
              <a:ext uri="{FF2B5EF4-FFF2-40B4-BE49-F238E27FC236}">
                <a16:creationId xmlns:a16="http://schemas.microsoft.com/office/drawing/2014/main" id="{BC784A9E-E2D4-D4C2-EE7E-92B37C5D9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050" y="4310795"/>
            <a:ext cx="787997" cy="787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A0314418-5346-15F2-3551-7AA54285E369}"/>
              </a:ext>
            </a:extLst>
          </p:cNvPr>
          <p:cNvSpPr txBox="1"/>
          <p:nvPr/>
        </p:nvSpPr>
        <p:spPr>
          <a:xfrm>
            <a:off x="640398" y="2739509"/>
            <a:ext cx="347067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According to a UN report from November 2024, around 736 million women have experienced physical or sexual violence from their partners.</a:t>
            </a:r>
            <a:endParaRPr lang="es-US" dirty="0">
              <a:solidFill>
                <a:schemeClr val="bg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245A46D-0881-6AA1-A7CE-26B07B31EA68}"/>
              </a:ext>
            </a:extLst>
          </p:cNvPr>
          <p:cNvSpPr txBox="1"/>
          <p:nvPr/>
        </p:nvSpPr>
        <p:spPr>
          <a:xfrm>
            <a:off x="4266308" y="2768646"/>
            <a:ext cx="34706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In Brazil, in 2022, 34.5% of all femicides happened in the victims' own homes.</a:t>
            </a:r>
            <a:endParaRPr lang="es-US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9D50D2E-1288-646E-D1EB-2A573339CD3F}"/>
              </a:ext>
            </a:extLst>
          </p:cNvPr>
          <p:cNvSpPr txBox="1"/>
          <p:nvPr/>
        </p:nvSpPr>
        <p:spPr>
          <a:xfrm>
            <a:off x="7892218" y="2739509"/>
            <a:ext cx="347067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It is crucial to develop systems that enable victims to seek help quickly and discreetly.</a:t>
            </a:r>
            <a:endParaRPr lang="es-US" dirty="0">
              <a:solidFill>
                <a:schemeClr val="bg1"/>
              </a:solidFill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6A63BE1-1490-C83F-B907-00E4B0F2FF09}"/>
              </a:ext>
            </a:extLst>
          </p:cNvPr>
          <p:cNvSpPr txBox="1"/>
          <p:nvPr/>
        </p:nvSpPr>
        <p:spPr>
          <a:xfrm>
            <a:off x="2262684" y="5256227"/>
            <a:ext cx="33827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KWS technologies detect specific words or phrases in audio without needing to touch the device.</a:t>
            </a:r>
            <a:endParaRPr lang="es-US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D96E6BA4-98C4-2F48-243D-3CA56592A7C4}"/>
              </a:ext>
            </a:extLst>
          </p:cNvPr>
          <p:cNvSpPr txBox="1"/>
          <p:nvPr/>
        </p:nvSpPr>
        <p:spPr>
          <a:xfrm>
            <a:off x="5026149" y="614033"/>
            <a:ext cx="38015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INTRODUCTION</a:t>
            </a:r>
            <a:endParaRPr lang="es-US" sz="2000" dirty="0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8ACD85DB-3DCD-4E83-C8D9-7B1E365F2236}"/>
              </a:ext>
            </a:extLst>
          </p:cNvPr>
          <p:cNvSpPr/>
          <p:nvPr/>
        </p:nvSpPr>
        <p:spPr>
          <a:xfrm>
            <a:off x="7293781" y="4284918"/>
            <a:ext cx="886407" cy="839754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US" dirty="0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240331A2-0463-43B7-F969-96FAF4414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2045" y="4334794"/>
            <a:ext cx="789878" cy="789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986EE4A2-981C-789B-2ACA-14C43D81B480}"/>
              </a:ext>
            </a:extLst>
          </p:cNvPr>
          <p:cNvSpPr txBox="1"/>
          <p:nvPr/>
        </p:nvSpPr>
        <p:spPr>
          <a:xfrm>
            <a:off x="6001646" y="5260229"/>
            <a:ext cx="32696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Speaker Recognition (SR) allows the identification of the speaker based on their biometric voice characteristics.</a:t>
            </a:r>
            <a:endParaRPr lang="es-US" dirty="0"/>
          </a:p>
        </p:txBody>
      </p:sp>
    </p:spTree>
    <p:extLst>
      <p:ext uri="{BB962C8B-B14F-4D97-AF65-F5344CB8AC3E}">
        <p14:creationId xmlns:p14="http://schemas.microsoft.com/office/powerpoint/2010/main" val="3830907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2C0139-6BDE-F093-AB57-AE41BDBD5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B6902C8-1D78-14C1-59FC-4B57797F2FB4}"/>
              </a:ext>
            </a:extLst>
          </p:cNvPr>
          <p:cNvSpPr txBox="1"/>
          <p:nvPr/>
        </p:nvSpPr>
        <p:spPr>
          <a:xfrm>
            <a:off x="5055382" y="622785"/>
            <a:ext cx="20812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RELATED WORK</a:t>
            </a:r>
            <a:endParaRPr lang="es-US" sz="2000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05F5EABB-2CBD-1ADC-57F9-DAE5AD56FF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705"/>
          <a:stretch/>
        </p:blipFill>
        <p:spPr>
          <a:xfrm>
            <a:off x="8455918" y="1862137"/>
            <a:ext cx="1922424" cy="313372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4AC0C23F-6E8F-721E-62B8-FC618A26E2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r="30179"/>
          <a:stretch/>
        </p:blipFill>
        <p:spPr>
          <a:xfrm>
            <a:off x="1577209" y="1862137"/>
            <a:ext cx="6956347" cy="3133725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B6F4483C-4031-031A-69D4-BBBC489C01CB}"/>
              </a:ext>
            </a:extLst>
          </p:cNvPr>
          <p:cNvSpPr txBox="1"/>
          <p:nvPr/>
        </p:nvSpPr>
        <p:spPr>
          <a:xfrm>
            <a:off x="4301180" y="5149516"/>
            <a:ext cx="3653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TABLE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i="1" dirty="0"/>
              <a:t>:  Work related to KWS and SR.</a:t>
            </a:r>
            <a:endParaRPr lang="es-US" i="1" dirty="0"/>
          </a:p>
        </p:txBody>
      </p:sp>
    </p:spTree>
    <p:extLst>
      <p:ext uri="{BB962C8B-B14F-4D97-AF65-F5344CB8AC3E}">
        <p14:creationId xmlns:p14="http://schemas.microsoft.com/office/powerpoint/2010/main" val="3035767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276C3A-2B3D-A582-31E9-5A3190EAE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A0306D0-92D9-092E-60F0-58841E4CCDF1}"/>
              </a:ext>
            </a:extLst>
          </p:cNvPr>
          <p:cNvSpPr txBox="1"/>
          <p:nvPr/>
        </p:nvSpPr>
        <p:spPr>
          <a:xfrm>
            <a:off x="5055383" y="574658"/>
            <a:ext cx="23320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CONTRIBUTIONS</a:t>
            </a:r>
            <a:endParaRPr lang="es-US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CAB1E13-45B7-7550-2871-963544F8B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214" y="1164049"/>
            <a:ext cx="3825572" cy="477053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93FB79C-D756-5EDF-2C7D-BBA3B7CCEA03}"/>
              </a:ext>
            </a:extLst>
          </p:cNvPr>
          <p:cNvSpPr txBox="1"/>
          <p:nvPr/>
        </p:nvSpPr>
        <p:spPr>
          <a:xfrm>
            <a:off x="4827670" y="6098676"/>
            <a:ext cx="60939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US" i="1" dirty="0"/>
              <a:t>Fig. 1: </a:t>
            </a:r>
            <a:r>
              <a:rPr lang="es-US" i="1" dirty="0" err="1"/>
              <a:t>System</a:t>
            </a:r>
            <a:r>
              <a:rPr lang="es-US" i="1" dirty="0"/>
              <a:t> Flow </a:t>
            </a:r>
            <a:r>
              <a:rPr lang="es-US" i="1" dirty="0" err="1"/>
              <a:t>Diagram</a:t>
            </a:r>
            <a:r>
              <a:rPr lang="es-US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1209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00D9DD-E998-B933-0296-F779044C2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E213410-7BB4-F2E1-4A43-851117F21BDF}"/>
              </a:ext>
            </a:extLst>
          </p:cNvPr>
          <p:cNvSpPr txBox="1"/>
          <p:nvPr/>
        </p:nvSpPr>
        <p:spPr>
          <a:xfrm>
            <a:off x="4870311" y="562626"/>
            <a:ext cx="24513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DATA COLLECTION</a:t>
            </a:r>
            <a:endParaRPr lang="es-US" sz="20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76D960B-2628-730D-7571-2C4A9C11ACD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976562" y="962736"/>
            <a:ext cx="10238874" cy="5013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s-US" altLang="es-US" sz="2400" dirty="0">
                <a:solidFill>
                  <a:schemeClr val="bg1"/>
                </a:solidFill>
              </a:rPr>
              <a:t>The </a:t>
            </a:r>
            <a:r>
              <a:rPr lang="es-US" altLang="es-US" sz="2400" dirty="0" err="1">
                <a:solidFill>
                  <a:schemeClr val="bg1"/>
                </a:solidFill>
              </a:rPr>
              <a:t>samples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were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organized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into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different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classes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according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to</a:t>
            </a:r>
            <a:r>
              <a:rPr lang="es-US" altLang="es-US" sz="2400" dirty="0">
                <a:solidFill>
                  <a:schemeClr val="bg1"/>
                </a:solidFill>
              </a:rPr>
              <a:t> the </a:t>
            </a:r>
            <a:r>
              <a:rPr lang="es-US" altLang="es-US" sz="2400" dirty="0" err="1">
                <a:solidFill>
                  <a:schemeClr val="bg1"/>
                </a:solidFill>
              </a:rPr>
              <a:t>specific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objectives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of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each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model</a:t>
            </a:r>
            <a:r>
              <a:rPr lang="es-US" altLang="es-US" sz="2400" dirty="0">
                <a:solidFill>
                  <a:schemeClr val="bg1"/>
                </a:solidFill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s-US" altLang="es-US" sz="2400" dirty="0" err="1">
                <a:solidFill>
                  <a:schemeClr val="bg1"/>
                </a:solidFill>
              </a:rPr>
              <a:t>For</a:t>
            </a:r>
            <a:r>
              <a:rPr lang="es-US" altLang="es-US" sz="2400" dirty="0">
                <a:solidFill>
                  <a:schemeClr val="bg1"/>
                </a:solidFill>
              </a:rPr>
              <a:t> the KWS module, 1630 </a:t>
            </a:r>
            <a:r>
              <a:rPr lang="es-US" altLang="es-US" sz="2400" dirty="0" err="1">
                <a:solidFill>
                  <a:schemeClr val="bg1"/>
                </a:solidFill>
              </a:rPr>
              <a:t>samples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were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collected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for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each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of</a:t>
            </a:r>
            <a:r>
              <a:rPr lang="es-US" altLang="es-US" sz="2400" dirty="0">
                <a:solidFill>
                  <a:schemeClr val="bg1"/>
                </a:solidFill>
              </a:rPr>
              <a:t> the </a:t>
            </a:r>
            <a:r>
              <a:rPr lang="es-US" altLang="es-US" sz="2400" dirty="0" err="1">
                <a:solidFill>
                  <a:schemeClr val="bg1"/>
                </a:solidFill>
              </a:rPr>
              <a:t>following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classes</a:t>
            </a:r>
            <a:r>
              <a:rPr lang="es-US" altLang="es-US" sz="2400" dirty="0">
                <a:solidFill>
                  <a:schemeClr val="bg1"/>
                </a:solidFill>
              </a:rPr>
              <a:t>: </a:t>
            </a:r>
            <a:r>
              <a:rPr lang="es-US" altLang="es-US" sz="2400" dirty="0" err="1">
                <a:solidFill>
                  <a:schemeClr val="bg1"/>
                </a:solidFill>
              </a:rPr>
              <a:t>Morango</a:t>
            </a:r>
            <a:r>
              <a:rPr lang="es-US" altLang="es-US" sz="2400" dirty="0">
                <a:solidFill>
                  <a:schemeClr val="bg1"/>
                </a:solidFill>
              </a:rPr>
              <a:t>, </a:t>
            </a:r>
            <a:r>
              <a:rPr lang="es-US" altLang="es-US" sz="2400" dirty="0" err="1">
                <a:solidFill>
                  <a:schemeClr val="bg1"/>
                </a:solidFill>
              </a:rPr>
              <a:t>Pipoca</a:t>
            </a:r>
            <a:r>
              <a:rPr lang="es-US" altLang="es-US" sz="2400" dirty="0">
                <a:solidFill>
                  <a:schemeClr val="bg1"/>
                </a:solidFill>
              </a:rPr>
              <a:t>, and </a:t>
            </a:r>
            <a:r>
              <a:rPr lang="es-US" altLang="es-US" sz="2400" dirty="0" err="1">
                <a:solidFill>
                  <a:schemeClr val="bg1"/>
                </a:solidFill>
              </a:rPr>
              <a:t>Noise</a:t>
            </a:r>
            <a:r>
              <a:rPr lang="es-US" altLang="es-US" sz="2400" dirty="0">
                <a:solidFill>
                  <a:schemeClr val="bg1"/>
                </a:solidFill>
              </a:rPr>
              <a:t>, </a:t>
            </a:r>
            <a:r>
              <a:rPr lang="es-US" altLang="es-US" sz="2400" dirty="0" err="1">
                <a:solidFill>
                  <a:schemeClr val="bg1"/>
                </a:solidFill>
              </a:rPr>
              <a:t>totaling</a:t>
            </a:r>
            <a:r>
              <a:rPr lang="es-US" altLang="es-US" sz="2400" dirty="0">
                <a:solidFill>
                  <a:schemeClr val="bg1"/>
                </a:solidFill>
              </a:rPr>
              <a:t> 4890 </a:t>
            </a:r>
            <a:r>
              <a:rPr lang="es-US" altLang="es-US" sz="2400" dirty="0" err="1">
                <a:solidFill>
                  <a:schemeClr val="bg1"/>
                </a:solidFill>
              </a:rPr>
              <a:t>samples</a:t>
            </a:r>
            <a:r>
              <a:rPr lang="es-US" altLang="es-US" sz="2400" dirty="0">
                <a:solidFill>
                  <a:schemeClr val="bg1"/>
                </a:solidFill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s-US" altLang="es-US" sz="2400" dirty="0" err="1">
                <a:solidFill>
                  <a:schemeClr val="bg1"/>
                </a:solidFill>
              </a:rPr>
              <a:t>For</a:t>
            </a:r>
            <a:r>
              <a:rPr lang="es-US" altLang="es-US" sz="2400" dirty="0">
                <a:solidFill>
                  <a:schemeClr val="bg1"/>
                </a:solidFill>
              </a:rPr>
              <a:t> the SR module, 2160 </a:t>
            </a:r>
            <a:r>
              <a:rPr lang="es-US" altLang="es-US" sz="2400" dirty="0" err="1">
                <a:solidFill>
                  <a:schemeClr val="bg1"/>
                </a:solidFill>
              </a:rPr>
              <a:t>samples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were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collected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for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each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of</a:t>
            </a:r>
            <a:r>
              <a:rPr lang="es-US" altLang="es-US" sz="2400" dirty="0">
                <a:solidFill>
                  <a:schemeClr val="bg1"/>
                </a:solidFill>
              </a:rPr>
              <a:t> the </a:t>
            </a:r>
            <a:r>
              <a:rPr lang="es-US" altLang="es-US" sz="2400" dirty="0" err="1">
                <a:solidFill>
                  <a:schemeClr val="bg1"/>
                </a:solidFill>
              </a:rPr>
              <a:t>following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classes</a:t>
            </a:r>
            <a:r>
              <a:rPr lang="es-US" altLang="es-US" sz="2400" dirty="0">
                <a:solidFill>
                  <a:schemeClr val="bg1"/>
                </a:solidFill>
              </a:rPr>
              <a:t>: Diana and </a:t>
            </a:r>
            <a:r>
              <a:rPr lang="es-US" altLang="es-US" sz="2400" dirty="0" err="1">
                <a:solidFill>
                  <a:schemeClr val="bg1"/>
                </a:solidFill>
              </a:rPr>
              <a:t>Other</a:t>
            </a:r>
            <a:r>
              <a:rPr lang="es-US" altLang="es-US" sz="2400" dirty="0">
                <a:solidFill>
                  <a:schemeClr val="bg1"/>
                </a:solidFill>
              </a:rPr>
              <a:t>, </a:t>
            </a:r>
            <a:r>
              <a:rPr lang="es-US" altLang="es-US" sz="2400" dirty="0" err="1">
                <a:solidFill>
                  <a:schemeClr val="bg1"/>
                </a:solidFill>
              </a:rPr>
              <a:t>totaling</a:t>
            </a:r>
            <a:r>
              <a:rPr lang="es-US" altLang="es-US" sz="2400" dirty="0">
                <a:solidFill>
                  <a:schemeClr val="bg1"/>
                </a:solidFill>
              </a:rPr>
              <a:t> 4320 </a:t>
            </a:r>
            <a:r>
              <a:rPr lang="es-US" altLang="es-US" sz="2400" dirty="0" err="1">
                <a:solidFill>
                  <a:schemeClr val="bg1"/>
                </a:solidFill>
              </a:rPr>
              <a:t>samples</a:t>
            </a:r>
            <a:r>
              <a:rPr lang="es-US" altLang="es-US" sz="2400" dirty="0">
                <a:solidFill>
                  <a:schemeClr val="bg1"/>
                </a:solidFill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s-US" altLang="es-US" sz="2400" dirty="0">
                <a:solidFill>
                  <a:schemeClr val="bg1"/>
                </a:solidFill>
              </a:rPr>
              <a:t>60% </a:t>
            </a:r>
            <a:r>
              <a:rPr lang="es-US" altLang="es-US" sz="2400" dirty="0" err="1">
                <a:solidFill>
                  <a:schemeClr val="bg1"/>
                </a:solidFill>
              </a:rPr>
              <a:t>of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all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samples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were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used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for</a:t>
            </a:r>
            <a:r>
              <a:rPr lang="es-US" altLang="es-US" sz="2400" dirty="0">
                <a:solidFill>
                  <a:schemeClr val="bg1"/>
                </a:solidFill>
              </a:rPr>
              <a:t> the training set, 20% </a:t>
            </a:r>
            <a:r>
              <a:rPr lang="es-US" altLang="es-US" sz="2400" dirty="0" err="1">
                <a:solidFill>
                  <a:schemeClr val="bg1"/>
                </a:solidFill>
              </a:rPr>
              <a:t>for</a:t>
            </a:r>
            <a:r>
              <a:rPr lang="es-US" altLang="es-US" sz="2400" dirty="0">
                <a:solidFill>
                  <a:schemeClr val="bg1"/>
                </a:solidFill>
              </a:rPr>
              <a:t> the </a:t>
            </a:r>
            <a:r>
              <a:rPr lang="es-US" altLang="es-US" sz="2400" dirty="0" err="1">
                <a:solidFill>
                  <a:schemeClr val="bg1"/>
                </a:solidFill>
              </a:rPr>
              <a:t>validation</a:t>
            </a:r>
            <a:r>
              <a:rPr lang="es-US" altLang="es-US" sz="2400" dirty="0">
                <a:solidFill>
                  <a:schemeClr val="bg1"/>
                </a:solidFill>
              </a:rPr>
              <a:t> set, and the </a:t>
            </a:r>
            <a:r>
              <a:rPr lang="es-US" altLang="es-US" sz="2400" dirty="0" err="1">
                <a:solidFill>
                  <a:schemeClr val="bg1"/>
                </a:solidFill>
              </a:rPr>
              <a:t>remaining</a:t>
            </a:r>
            <a:r>
              <a:rPr lang="es-US" altLang="es-US" sz="2400" dirty="0">
                <a:solidFill>
                  <a:schemeClr val="bg1"/>
                </a:solidFill>
              </a:rPr>
              <a:t> 20% </a:t>
            </a:r>
            <a:r>
              <a:rPr lang="es-US" altLang="es-US" sz="2400" dirty="0" err="1">
                <a:solidFill>
                  <a:schemeClr val="bg1"/>
                </a:solidFill>
              </a:rPr>
              <a:t>for</a:t>
            </a:r>
            <a:r>
              <a:rPr lang="es-US" altLang="es-US" sz="2400" dirty="0">
                <a:solidFill>
                  <a:schemeClr val="bg1"/>
                </a:solidFill>
              </a:rPr>
              <a:t> the test set.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s-US" altLang="es-US" sz="2400" dirty="0" err="1">
                <a:solidFill>
                  <a:schemeClr val="bg1"/>
                </a:solidFill>
              </a:rPr>
              <a:t>All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samples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have</a:t>
            </a:r>
            <a:r>
              <a:rPr lang="es-US" altLang="es-US" sz="2400" dirty="0">
                <a:solidFill>
                  <a:schemeClr val="bg1"/>
                </a:solidFill>
              </a:rPr>
              <a:t> a </a:t>
            </a:r>
            <a:r>
              <a:rPr lang="es-US" altLang="es-US" sz="2400" dirty="0" err="1">
                <a:solidFill>
                  <a:schemeClr val="bg1"/>
                </a:solidFill>
              </a:rPr>
              <a:t>duration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of</a:t>
            </a:r>
            <a:r>
              <a:rPr lang="es-US" altLang="es-US" sz="2400" dirty="0">
                <a:solidFill>
                  <a:schemeClr val="bg1"/>
                </a:solidFill>
              </a:rPr>
              <a:t> 1 </a:t>
            </a:r>
            <a:r>
              <a:rPr lang="es-US" altLang="es-US" sz="2400" dirty="0" err="1">
                <a:solidFill>
                  <a:schemeClr val="bg1"/>
                </a:solidFill>
              </a:rPr>
              <a:t>second</a:t>
            </a:r>
            <a:r>
              <a:rPr lang="es-US" altLang="es-US" sz="2400" dirty="0">
                <a:solidFill>
                  <a:schemeClr val="bg1"/>
                </a:solidFill>
              </a:rPr>
              <a:t> and a </a:t>
            </a:r>
            <a:r>
              <a:rPr lang="es-US" altLang="es-US" sz="2400" dirty="0" err="1">
                <a:solidFill>
                  <a:schemeClr val="bg1"/>
                </a:solidFill>
              </a:rPr>
              <a:t>sampling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rate</a:t>
            </a:r>
            <a:r>
              <a:rPr lang="es-US" altLang="es-US" sz="2400" dirty="0">
                <a:solidFill>
                  <a:schemeClr val="bg1"/>
                </a:solidFill>
              </a:rPr>
              <a:t> </a:t>
            </a:r>
            <a:r>
              <a:rPr lang="es-US" altLang="es-US" sz="2400" dirty="0" err="1">
                <a:solidFill>
                  <a:schemeClr val="bg1"/>
                </a:solidFill>
              </a:rPr>
              <a:t>of</a:t>
            </a:r>
            <a:r>
              <a:rPr lang="es-US" altLang="es-US" sz="2400" dirty="0">
                <a:solidFill>
                  <a:schemeClr val="bg1"/>
                </a:solidFill>
              </a:rPr>
              <a:t> 16 kHz.</a:t>
            </a:r>
          </a:p>
        </p:txBody>
      </p:sp>
    </p:spTree>
    <p:extLst>
      <p:ext uri="{BB962C8B-B14F-4D97-AF65-F5344CB8AC3E}">
        <p14:creationId xmlns:p14="http://schemas.microsoft.com/office/powerpoint/2010/main" val="310674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266DE-FF74-0367-4F45-06B355964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4CA528D-8EB5-0025-4E99-755A9B6F5ABB}"/>
              </a:ext>
            </a:extLst>
          </p:cNvPr>
          <p:cNvSpPr txBox="1"/>
          <p:nvPr/>
        </p:nvSpPr>
        <p:spPr>
          <a:xfrm>
            <a:off x="3204143" y="535853"/>
            <a:ext cx="60441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/>
              <a:t>MEL-FREQUENCY CEPSTRAL COEFFICIENT (MFCC)</a:t>
            </a:r>
            <a:endParaRPr lang="es-US" sz="20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ACB38CA-3DCE-28F9-3275-68B8BE519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622" y="3291617"/>
            <a:ext cx="2250519" cy="83658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C324D32-14EC-F563-3B2E-981B1DFF7918}"/>
              </a:ext>
            </a:extLst>
          </p:cNvPr>
          <p:cNvSpPr txBox="1"/>
          <p:nvPr/>
        </p:nvSpPr>
        <p:spPr>
          <a:xfrm>
            <a:off x="703840" y="2672214"/>
            <a:ext cx="27183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Morango (</a:t>
            </a:r>
            <a:r>
              <a:rPr lang="pt-BR" sz="2000" dirty="0" err="1">
                <a:solidFill>
                  <a:schemeClr val="bg1"/>
                </a:solidFill>
              </a:rPr>
              <a:t>One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  <a:r>
              <a:rPr lang="pt-BR" sz="2000" dirty="0" err="1">
                <a:solidFill>
                  <a:schemeClr val="bg1"/>
                </a:solidFill>
              </a:rPr>
              <a:t>second</a:t>
            </a:r>
            <a:r>
              <a:rPr lang="pt-BR" sz="2000" dirty="0">
                <a:solidFill>
                  <a:schemeClr val="bg1"/>
                </a:solidFill>
              </a:rPr>
              <a:t>)</a:t>
            </a:r>
            <a:endParaRPr lang="es-MX" sz="2000" dirty="0">
              <a:solidFill>
                <a:schemeClr val="bg1"/>
              </a:solidFill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62BC816-A8AE-C541-FF56-947AB1E87D3D}"/>
              </a:ext>
            </a:extLst>
          </p:cNvPr>
          <p:cNvSpPr/>
          <p:nvPr/>
        </p:nvSpPr>
        <p:spPr>
          <a:xfrm>
            <a:off x="2419454" y="3173029"/>
            <a:ext cx="172592" cy="1073756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>
              <a:solidFill>
                <a:schemeClr val="bg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D5F35F6-D9EA-0AA0-98BB-7C898551F048}"/>
              </a:ext>
            </a:extLst>
          </p:cNvPr>
          <p:cNvSpPr txBox="1"/>
          <p:nvPr/>
        </p:nvSpPr>
        <p:spPr>
          <a:xfrm>
            <a:off x="973364" y="4236566"/>
            <a:ext cx="321218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Time </a:t>
            </a:r>
            <a:r>
              <a:rPr lang="pt-BR" sz="2000" dirty="0" err="1">
                <a:solidFill>
                  <a:schemeClr val="bg1"/>
                </a:solidFill>
              </a:rPr>
              <a:t>window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</a:p>
          <a:p>
            <a:r>
              <a:rPr lang="pt-BR" sz="2000" dirty="0">
                <a:solidFill>
                  <a:schemeClr val="bg1"/>
                </a:solidFill>
              </a:rPr>
              <a:t>		   (32 </a:t>
            </a:r>
            <a:r>
              <a:rPr lang="pt-BR" sz="2000" dirty="0" err="1">
                <a:solidFill>
                  <a:schemeClr val="bg1"/>
                </a:solidFill>
              </a:rPr>
              <a:t>ms</a:t>
            </a:r>
            <a:r>
              <a:rPr lang="pt-BR" sz="2000" dirty="0">
                <a:solidFill>
                  <a:schemeClr val="bg1"/>
                </a:solidFill>
              </a:rPr>
              <a:t>)</a:t>
            </a:r>
            <a:endParaRPr lang="es-MX" sz="2000" dirty="0">
              <a:solidFill>
                <a:schemeClr val="bg1"/>
              </a:solidFill>
            </a:endParaRP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85E58D6F-D023-996B-65EC-D58E4E1ADDB4}"/>
              </a:ext>
            </a:extLst>
          </p:cNvPr>
          <p:cNvCxnSpPr>
            <a:cxnSpLocks/>
          </p:cNvCxnSpPr>
          <p:nvPr/>
        </p:nvCxnSpPr>
        <p:spPr>
          <a:xfrm>
            <a:off x="3228410" y="3752285"/>
            <a:ext cx="6517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1ECD1592-B5E9-FB62-B076-2313A28E8FF3}"/>
              </a:ext>
            </a:extLst>
          </p:cNvPr>
          <p:cNvSpPr txBox="1"/>
          <p:nvPr/>
        </p:nvSpPr>
        <p:spPr>
          <a:xfrm>
            <a:off x="3880163" y="2326577"/>
            <a:ext cx="237272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FFT </a:t>
            </a:r>
          </a:p>
          <a:p>
            <a:pPr algn="ctr"/>
            <a:r>
              <a:rPr lang="pt-BR" sz="2000" dirty="0">
                <a:solidFill>
                  <a:schemeClr val="bg1"/>
                </a:solidFill>
              </a:rPr>
              <a:t>(</a:t>
            </a: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512</a:t>
            </a:r>
            <a:r>
              <a:rPr lang="pt-BR" sz="2000" dirty="0">
                <a:solidFill>
                  <a:schemeClr val="bg1"/>
                </a:solidFill>
              </a:rPr>
              <a:t> points)</a:t>
            </a:r>
            <a:endParaRPr lang="es-MX" sz="2000" dirty="0">
              <a:solidFill>
                <a:schemeClr val="bg1"/>
              </a:solidFill>
            </a:endParaRP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036D7942-AE2D-90D1-3E32-FB580301ABE2}"/>
              </a:ext>
            </a:extLst>
          </p:cNvPr>
          <p:cNvCxnSpPr>
            <a:cxnSpLocks/>
          </p:cNvCxnSpPr>
          <p:nvPr/>
        </p:nvCxnSpPr>
        <p:spPr>
          <a:xfrm>
            <a:off x="5756221" y="3755224"/>
            <a:ext cx="6517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960CF02D-D196-FCC6-5229-A669E6A30E09}"/>
              </a:ext>
            </a:extLst>
          </p:cNvPr>
          <p:cNvCxnSpPr>
            <a:cxnSpLocks/>
          </p:cNvCxnSpPr>
          <p:nvPr/>
        </p:nvCxnSpPr>
        <p:spPr>
          <a:xfrm flipV="1">
            <a:off x="4093140" y="2579267"/>
            <a:ext cx="21834" cy="1774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905875EA-F532-87FD-B11D-50724824FD08}"/>
              </a:ext>
            </a:extLst>
          </p:cNvPr>
          <p:cNvCxnSpPr>
            <a:cxnSpLocks/>
          </p:cNvCxnSpPr>
          <p:nvPr/>
        </p:nvCxnSpPr>
        <p:spPr>
          <a:xfrm>
            <a:off x="4093140" y="4356233"/>
            <a:ext cx="19918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F2CBDD01-4CBE-CB96-FB38-5C3F405EE83E}"/>
              </a:ext>
            </a:extLst>
          </p:cNvPr>
          <p:cNvSpPr/>
          <p:nvPr/>
        </p:nvSpPr>
        <p:spPr>
          <a:xfrm>
            <a:off x="4114974" y="3237874"/>
            <a:ext cx="1501210" cy="1115725"/>
          </a:xfrm>
          <a:custGeom>
            <a:avLst/>
            <a:gdLst>
              <a:gd name="connsiteX0" fmla="*/ 0 w 1118681"/>
              <a:gd name="connsiteY0" fmla="*/ 875551 h 910481"/>
              <a:gd name="connsiteX1" fmla="*/ 194554 w 1118681"/>
              <a:gd name="connsiteY1" fmla="*/ 408623 h 910481"/>
              <a:gd name="connsiteX2" fmla="*/ 301558 w 1118681"/>
              <a:gd name="connsiteY2" fmla="*/ 904734 h 910481"/>
              <a:gd name="connsiteX3" fmla="*/ 408562 w 1118681"/>
              <a:gd name="connsiteY3" fmla="*/ 62 h 910481"/>
              <a:gd name="connsiteX4" fmla="*/ 544749 w 1118681"/>
              <a:gd name="connsiteY4" fmla="*/ 856096 h 910481"/>
              <a:gd name="connsiteX5" fmla="*/ 651754 w 1118681"/>
              <a:gd name="connsiteY5" fmla="*/ 457262 h 910481"/>
              <a:gd name="connsiteX6" fmla="*/ 817124 w 1118681"/>
              <a:gd name="connsiteY6" fmla="*/ 846368 h 910481"/>
              <a:gd name="connsiteX7" fmla="*/ 1050588 w 1118681"/>
              <a:gd name="connsiteY7" fmla="*/ 797730 h 910481"/>
              <a:gd name="connsiteX8" fmla="*/ 1099226 w 1118681"/>
              <a:gd name="connsiteY8" fmla="*/ 856096 h 910481"/>
              <a:gd name="connsiteX9" fmla="*/ 1118681 w 1118681"/>
              <a:gd name="connsiteY9" fmla="*/ 904734 h 910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18681" h="910481">
                <a:moveTo>
                  <a:pt x="0" y="875551"/>
                </a:moveTo>
                <a:cubicBezTo>
                  <a:pt x="72147" y="639655"/>
                  <a:pt x="144294" y="403759"/>
                  <a:pt x="194554" y="408623"/>
                </a:cubicBezTo>
                <a:cubicBezTo>
                  <a:pt x="244814" y="413487"/>
                  <a:pt x="265890" y="972827"/>
                  <a:pt x="301558" y="904734"/>
                </a:cubicBezTo>
                <a:cubicBezTo>
                  <a:pt x="337226" y="836641"/>
                  <a:pt x="368030" y="8168"/>
                  <a:pt x="408562" y="62"/>
                </a:cubicBezTo>
                <a:cubicBezTo>
                  <a:pt x="449094" y="-8044"/>
                  <a:pt x="504217" y="779896"/>
                  <a:pt x="544749" y="856096"/>
                </a:cubicBezTo>
                <a:cubicBezTo>
                  <a:pt x="585281" y="932296"/>
                  <a:pt x="606358" y="458883"/>
                  <a:pt x="651754" y="457262"/>
                </a:cubicBezTo>
                <a:cubicBezTo>
                  <a:pt x="697150" y="455641"/>
                  <a:pt x="750652" y="789623"/>
                  <a:pt x="817124" y="846368"/>
                </a:cubicBezTo>
                <a:cubicBezTo>
                  <a:pt x="883596" y="903113"/>
                  <a:pt x="1003571" y="796109"/>
                  <a:pt x="1050588" y="797730"/>
                </a:cubicBezTo>
                <a:cubicBezTo>
                  <a:pt x="1097605" y="799351"/>
                  <a:pt x="1087877" y="838262"/>
                  <a:pt x="1099226" y="856096"/>
                </a:cubicBezTo>
                <a:cubicBezTo>
                  <a:pt x="1110575" y="873930"/>
                  <a:pt x="1107332" y="895006"/>
                  <a:pt x="1118681" y="904734"/>
                </a:cubicBezTo>
              </a:path>
            </a:pathLst>
          </a:custGeom>
          <a:ln w="1905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US">
              <a:solidFill>
                <a:srgbClr val="FF0000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5C7CFF5-E7D8-FAF1-0CE4-A2ADC6037345}"/>
              </a:ext>
            </a:extLst>
          </p:cNvPr>
          <p:cNvSpPr txBox="1"/>
          <p:nvPr/>
        </p:nvSpPr>
        <p:spPr>
          <a:xfrm rot="16200000">
            <a:off x="3431085" y="2924874"/>
            <a:ext cx="9989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US" sz="1400" dirty="0" err="1">
                <a:solidFill>
                  <a:schemeClr val="bg1"/>
                </a:solidFill>
                <a:latin typeface="Lato" panose="020F0502020204030203" pitchFamily="34" charset="0"/>
              </a:rPr>
              <a:t>Amplitude</a:t>
            </a:r>
            <a:endParaRPr lang="es-US" sz="1400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C3D78C6-FD9D-F695-2ED0-C129F81CCF46}"/>
              </a:ext>
            </a:extLst>
          </p:cNvPr>
          <p:cNvSpPr txBox="1"/>
          <p:nvPr/>
        </p:nvSpPr>
        <p:spPr>
          <a:xfrm>
            <a:off x="5114040" y="4403121"/>
            <a:ext cx="10583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US" sz="1400" dirty="0" err="1">
                <a:solidFill>
                  <a:schemeClr val="bg1"/>
                </a:solidFill>
                <a:latin typeface="Lato" panose="020F0502020204030203" pitchFamily="34" charset="0"/>
              </a:rPr>
              <a:t>Frequency</a:t>
            </a:r>
            <a:endParaRPr lang="es-US" sz="1400" dirty="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ABFD12E-95F2-1AC7-BFC9-4C133D003027}"/>
              </a:ext>
            </a:extLst>
          </p:cNvPr>
          <p:cNvSpPr txBox="1"/>
          <p:nvPr/>
        </p:nvSpPr>
        <p:spPr>
          <a:xfrm>
            <a:off x="6541984" y="2364438"/>
            <a:ext cx="18896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Bank </a:t>
            </a:r>
            <a:r>
              <a:rPr lang="pt-BR" sz="2000" dirty="0" err="1">
                <a:solidFill>
                  <a:schemeClr val="bg1"/>
                </a:solidFill>
              </a:rPr>
              <a:t>of</a:t>
            </a:r>
            <a:r>
              <a:rPr lang="pt-BR" sz="2000" dirty="0">
                <a:solidFill>
                  <a:schemeClr val="bg1"/>
                </a:solidFill>
              </a:rPr>
              <a:t> 40 Mel </a:t>
            </a:r>
            <a:r>
              <a:rPr lang="pt-BR" sz="2000" dirty="0" err="1">
                <a:solidFill>
                  <a:schemeClr val="bg1"/>
                </a:solidFill>
              </a:rPr>
              <a:t>filters</a:t>
            </a:r>
            <a:endParaRPr lang="es-MX" sz="2000" dirty="0">
              <a:solidFill>
                <a:schemeClr val="bg1"/>
              </a:solidFill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5355DB0-D314-E4EC-73C8-90C442B31793}"/>
              </a:ext>
            </a:extLst>
          </p:cNvPr>
          <p:cNvSpPr txBox="1"/>
          <p:nvPr/>
        </p:nvSpPr>
        <p:spPr>
          <a:xfrm>
            <a:off x="8955723" y="3555169"/>
            <a:ext cx="16724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Log()</a:t>
            </a:r>
            <a:endParaRPr lang="es-MX" sz="2000" dirty="0">
              <a:solidFill>
                <a:schemeClr val="bg1"/>
              </a:solidFill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F14ADFA-22A3-1C2B-79D3-11DC3B7ECDF1}"/>
              </a:ext>
            </a:extLst>
          </p:cNvPr>
          <p:cNvSpPr txBox="1"/>
          <p:nvPr/>
        </p:nvSpPr>
        <p:spPr>
          <a:xfrm>
            <a:off x="10961351" y="3573003"/>
            <a:ext cx="7853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DCT</a:t>
            </a:r>
            <a:endParaRPr lang="es-MX" sz="2000" dirty="0">
              <a:solidFill>
                <a:schemeClr val="bg1"/>
              </a:solidFill>
            </a:endParaRP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E39976CA-BD51-93FB-CF3B-5293068B0718}"/>
              </a:ext>
            </a:extLst>
          </p:cNvPr>
          <p:cNvCxnSpPr>
            <a:cxnSpLocks/>
          </p:cNvCxnSpPr>
          <p:nvPr/>
        </p:nvCxnSpPr>
        <p:spPr>
          <a:xfrm>
            <a:off x="10175325" y="3758948"/>
            <a:ext cx="6517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7811B348-6E8E-F1E2-7846-0C2DB8EF858F}"/>
              </a:ext>
            </a:extLst>
          </p:cNvPr>
          <p:cNvCxnSpPr>
            <a:cxnSpLocks/>
          </p:cNvCxnSpPr>
          <p:nvPr/>
        </p:nvCxnSpPr>
        <p:spPr>
          <a:xfrm flipV="1">
            <a:off x="6608131" y="3291619"/>
            <a:ext cx="164236" cy="1085753"/>
          </a:xfrm>
          <a:prstGeom prst="line">
            <a:avLst/>
          </a:prstGeom>
          <a:ln w="1905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8C37913E-FD28-46D2-7B3F-FCA7C8BEA2CB}"/>
              </a:ext>
            </a:extLst>
          </p:cNvPr>
          <p:cNvCxnSpPr>
            <a:cxnSpLocks/>
          </p:cNvCxnSpPr>
          <p:nvPr/>
        </p:nvCxnSpPr>
        <p:spPr>
          <a:xfrm flipV="1">
            <a:off x="7273025" y="3261645"/>
            <a:ext cx="320522" cy="1115725"/>
          </a:xfrm>
          <a:prstGeom prst="line">
            <a:avLst/>
          </a:prstGeom>
          <a:ln w="1905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16F6989D-D61C-C435-8C25-C2BC1899FE50}"/>
              </a:ext>
            </a:extLst>
          </p:cNvPr>
          <p:cNvCxnSpPr>
            <a:cxnSpLocks/>
          </p:cNvCxnSpPr>
          <p:nvPr/>
        </p:nvCxnSpPr>
        <p:spPr>
          <a:xfrm flipH="1" flipV="1">
            <a:off x="6772367" y="3291618"/>
            <a:ext cx="164236" cy="1085753"/>
          </a:xfrm>
          <a:prstGeom prst="line">
            <a:avLst/>
          </a:prstGeom>
          <a:ln w="1905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1A12E859-54A3-1BA4-AEF7-573646EFB383}"/>
              </a:ext>
            </a:extLst>
          </p:cNvPr>
          <p:cNvCxnSpPr>
            <a:cxnSpLocks/>
          </p:cNvCxnSpPr>
          <p:nvPr/>
        </p:nvCxnSpPr>
        <p:spPr>
          <a:xfrm flipV="1">
            <a:off x="6936603" y="3291618"/>
            <a:ext cx="164236" cy="1085753"/>
          </a:xfrm>
          <a:prstGeom prst="line">
            <a:avLst/>
          </a:prstGeom>
          <a:ln w="1905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4BC320D2-6089-D091-01F2-2162CE8BD737}"/>
              </a:ext>
            </a:extLst>
          </p:cNvPr>
          <p:cNvCxnSpPr>
            <a:cxnSpLocks/>
          </p:cNvCxnSpPr>
          <p:nvPr/>
        </p:nvCxnSpPr>
        <p:spPr>
          <a:xfrm flipH="1" flipV="1">
            <a:off x="7100839" y="3291617"/>
            <a:ext cx="164236" cy="1085753"/>
          </a:xfrm>
          <a:prstGeom prst="line">
            <a:avLst/>
          </a:prstGeom>
          <a:ln w="1905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2B0ED418-273A-A2F8-AA37-AB08A7F64D21}"/>
              </a:ext>
            </a:extLst>
          </p:cNvPr>
          <p:cNvCxnSpPr>
            <a:cxnSpLocks/>
          </p:cNvCxnSpPr>
          <p:nvPr/>
        </p:nvCxnSpPr>
        <p:spPr>
          <a:xfrm flipH="1" flipV="1">
            <a:off x="7593547" y="3261644"/>
            <a:ext cx="320522" cy="1115725"/>
          </a:xfrm>
          <a:prstGeom prst="line">
            <a:avLst/>
          </a:prstGeom>
          <a:ln w="1905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90AC9134-D28A-67CB-BCDB-A38561FF9B20}"/>
              </a:ext>
            </a:extLst>
          </p:cNvPr>
          <p:cNvCxnSpPr>
            <a:cxnSpLocks/>
          </p:cNvCxnSpPr>
          <p:nvPr/>
        </p:nvCxnSpPr>
        <p:spPr>
          <a:xfrm flipV="1">
            <a:off x="7914069" y="3261644"/>
            <a:ext cx="320522" cy="1115725"/>
          </a:xfrm>
          <a:prstGeom prst="line">
            <a:avLst/>
          </a:prstGeom>
          <a:ln w="1905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6DF140F5-C1B9-78BC-5035-5160C2E3E612}"/>
              </a:ext>
            </a:extLst>
          </p:cNvPr>
          <p:cNvCxnSpPr>
            <a:cxnSpLocks/>
          </p:cNvCxnSpPr>
          <p:nvPr/>
        </p:nvCxnSpPr>
        <p:spPr>
          <a:xfrm flipH="1" flipV="1">
            <a:off x="8234591" y="3261643"/>
            <a:ext cx="320522" cy="1115725"/>
          </a:xfrm>
          <a:prstGeom prst="line">
            <a:avLst/>
          </a:prstGeom>
          <a:ln w="1905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2DC0BA64-A6A4-551A-AE2C-B2B7033D9505}"/>
              </a:ext>
            </a:extLst>
          </p:cNvPr>
          <p:cNvCxnSpPr>
            <a:cxnSpLocks/>
          </p:cNvCxnSpPr>
          <p:nvPr/>
        </p:nvCxnSpPr>
        <p:spPr>
          <a:xfrm>
            <a:off x="8603931" y="3755224"/>
            <a:ext cx="6517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2" name="Imagen 31">
            <a:extLst>
              <a:ext uri="{FF2B5EF4-FFF2-40B4-BE49-F238E27FC236}">
                <a16:creationId xmlns:a16="http://schemas.microsoft.com/office/drawing/2014/main" id="{66561F72-5B1F-9DD5-1674-EB40830D3D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548" y="2038975"/>
            <a:ext cx="11089097" cy="2854917"/>
          </a:xfrm>
          <a:prstGeom prst="rect">
            <a:avLst/>
          </a:prstGeom>
        </p:spPr>
      </p:pic>
      <p:sp>
        <p:nvSpPr>
          <p:cNvPr id="33" name="CuadroTexto 32">
            <a:extLst>
              <a:ext uri="{FF2B5EF4-FFF2-40B4-BE49-F238E27FC236}">
                <a16:creationId xmlns:a16="http://schemas.microsoft.com/office/drawing/2014/main" id="{464F6536-A973-28B8-2E69-B924103697B4}"/>
              </a:ext>
            </a:extLst>
          </p:cNvPr>
          <p:cNvSpPr txBox="1"/>
          <p:nvPr/>
        </p:nvSpPr>
        <p:spPr>
          <a:xfrm>
            <a:off x="4638728" y="5034689"/>
            <a:ext cx="28867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US" i="1" dirty="0"/>
              <a:t>Fig. 2: Block </a:t>
            </a:r>
            <a:r>
              <a:rPr lang="es-US" i="1" dirty="0" err="1"/>
              <a:t>Diagram</a:t>
            </a:r>
            <a:r>
              <a:rPr lang="es-US" i="1" dirty="0"/>
              <a:t> </a:t>
            </a:r>
            <a:r>
              <a:rPr lang="es-US" i="1" dirty="0" err="1"/>
              <a:t>of</a:t>
            </a:r>
            <a:r>
              <a:rPr lang="es-US" i="1" dirty="0"/>
              <a:t> MFCC.</a:t>
            </a:r>
          </a:p>
        </p:txBody>
      </p:sp>
    </p:spTree>
    <p:extLst>
      <p:ext uri="{BB962C8B-B14F-4D97-AF65-F5344CB8AC3E}">
        <p14:creationId xmlns:p14="http://schemas.microsoft.com/office/powerpoint/2010/main" val="2979025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BBBE4-E182-0429-9F1B-7BEB10F1CA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420EA71-FCD9-7858-3BAE-9548D209764E}"/>
              </a:ext>
            </a:extLst>
          </p:cNvPr>
          <p:cNvSpPr txBox="1"/>
          <p:nvPr/>
        </p:nvSpPr>
        <p:spPr>
          <a:xfrm>
            <a:off x="5113041" y="472760"/>
            <a:ext cx="196591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KWS MODULE</a:t>
            </a:r>
            <a:endParaRPr lang="es-US" sz="20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A29E0AE6-F736-644B-B41A-57BE7CF346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0" t="-1" b="1806"/>
          <a:stretch/>
        </p:blipFill>
        <p:spPr>
          <a:xfrm>
            <a:off x="1791128" y="1072925"/>
            <a:ext cx="8609744" cy="2514321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43AE5133-CC5D-EA38-82FF-01F299E5E5EE}"/>
              </a:ext>
            </a:extLst>
          </p:cNvPr>
          <p:cNvSpPr/>
          <p:nvPr/>
        </p:nvSpPr>
        <p:spPr>
          <a:xfrm>
            <a:off x="9415085" y="2671155"/>
            <a:ext cx="831272" cy="26600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F066B2E-77D1-E867-09EB-545342B1F587}"/>
              </a:ext>
            </a:extLst>
          </p:cNvPr>
          <p:cNvSpPr txBox="1"/>
          <p:nvPr/>
        </p:nvSpPr>
        <p:spPr>
          <a:xfrm>
            <a:off x="9539265" y="2735331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US" sz="1000" dirty="0" err="1">
                <a:solidFill>
                  <a:schemeClr val="bg1"/>
                </a:solidFill>
                <a:latin typeface="Comic Sans MS" panose="030F0702030302020204" pitchFamily="66" charset="0"/>
                <a:cs typeface="Dubai" panose="020B0503030403030204" pitchFamily="34" charset="-78"/>
              </a:rPr>
              <a:t>Noise</a:t>
            </a:r>
            <a:endParaRPr lang="es-US" sz="1000" dirty="0">
              <a:solidFill>
                <a:schemeClr val="bg1"/>
              </a:solidFill>
              <a:latin typeface="Comic Sans MS" panose="030F0702030302020204" pitchFamily="66" charset="0"/>
              <a:cs typeface="Dubai" panose="020B0503030403030204" pitchFamily="34" charset="-78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088C8A6-F690-B440-D140-CF68DC5D09EC}"/>
              </a:ext>
            </a:extLst>
          </p:cNvPr>
          <p:cNvSpPr txBox="1"/>
          <p:nvPr/>
        </p:nvSpPr>
        <p:spPr>
          <a:xfrm>
            <a:off x="2373417" y="4940518"/>
            <a:ext cx="3639853" cy="1290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Maximum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dirty="0"/>
              <a:t>00 training epochs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Early Stopping (Patience=15)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SpecAugment</a:t>
            </a:r>
            <a:endParaRPr lang="en-U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B55427-A36C-3264-D5B8-0660D7BC45B8}"/>
              </a:ext>
            </a:extLst>
          </p:cNvPr>
          <p:cNvSpPr txBox="1"/>
          <p:nvPr/>
        </p:nvSpPr>
        <p:spPr>
          <a:xfrm>
            <a:off x="6678289" y="4940519"/>
            <a:ext cx="2890982" cy="1290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Adam Optimizer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Learning Rate = 0.0007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LearningRateScheduler</a:t>
            </a:r>
            <a:endParaRPr lang="es-U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6DB504C-8CA3-68CE-45C4-F07725E43AD8}"/>
              </a:ext>
            </a:extLst>
          </p:cNvPr>
          <p:cNvSpPr txBox="1"/>
          <p:nvPr/>
        </p:nvSpPr>
        <p:spPr>
          <a:xfrm>
            <a:off x="5113041" y="4481482"/>
            <a:ext cx="2666885" cy="4590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US" dirty="0"/>
              <a:t>Training 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C72FEA0-6A7A-A852-79FC-8C1317DA6275}"/>
              </a:ext>
            </a:extLst>
          </p:cNvPr>
          <p:cNvSpPr txBox="1"/>
          <p:nvPr/>
        </p:nvSpPr>
        <p:spPr>
          <a:xfrm>
            <a:off x="4567779" y="3764602"/>
            <a:ext cx="2890982" cy="381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US" i="1" dirty="0"/>
              <a:t>Fig. 3: KWS </a:t>
            </a:r>
            <a:r>
              <a:rPr lang="es-US" i="1" dirty="0" err="1"/>
              <a:t>model</a:t>
            </a:r>
            <a:r>
              <a:rPr lang="es-US" i="1" dirty="0"/>
              <a:t> </a:t>
            </a:r>
            <a:r>
              <a:rPr lang="es-US" i="1" dirty="0" err="1"/>
              <a:t>architecture</a:t>
            </a:r>
            <a:endParaRPr lang="es-US" i="1" dirty="0"/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AB8BE824-0EE1-F720-6573-717F8A9AC4A5}"/>
              </a:ext>
            </a:extLst>
          </p:cNvPr>
          <p:cNvCxnSpPr>
            <a:cxnSpLocks/>
          </p:cNvCxnSpPr>
          <p:nvPr/>
        </p:nvCxnSpPr>
        <p:spPr>
          <a:xfrm>
            <a:off x="805973" y="2304277"/>
            <a:ext cx="762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DF78241B-9D3B-1B62-BF00-902942AA5014}"/>
              </a:ext>
            </a:extLst>
          </p:cNvPr>
          <p:cNvSpPr txBox="1"/>
          <p:nvPr/>
        </p:nvSpPr>
        <p:spPr>
          <a:xfrm>
            <a:off x="805973" y="1996501"/>
            <a:ext cx="1155639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US" sz="1400" dirty="0">
                <a:solidFill>
                  <a:schemeClr val="bg1"/>
                </a:solidFill>
                <a:latin typeface="Comic Sans MS" panose="030F0702030302020204" pitchFamily="66" charset="0"/>
                <a:cs typeface="Arial" panose="020B0604020202020204" pitchFamily="34" charset="0"/>
              </a:rPr>
              <a:t>MFCC</a:t>
            </a:r>
          </a:p>
        </p:txBody>
      </p:sp>
    </p:spTree>
    <p:extLst>
      <p:ext uri="{BB962C8B-B14F-4D97-AF65-F5344CB8AC3E}">
        <p14:creationId xmlns:p14="http://schemas.microsoft.com/office/powerpoint/2010/main" val="990570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8185A-7808-71A8-A660-D08FC8EAB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8BFEB4D-18E7-7940-DF13-7DC2C25126B2}"/>
              </a:ext>
            </a:extLst>
          </p:cNvPr>
          <p:cNvSpPr txBox="1"/>
          <p:nvPr/>
        </p:nvSpPr>
        <p:spPr>
          <a:xfrm>
            <a:off x="5295217" y="555260"/>
            <a:ext cx="17124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SR MODULE</a:t>
            </a:r>
            <a:endParaRPr lang="es-US" sz="20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91B5263-5B3F-6F01-74D2-D71A8A6BD37C}"/>
              </a:ext>
            </a:extLst>
          </p:cNvPr>
          <p:cNvSpPr txBox="1"/>
          <p:nvPr/>
        </p:nvSpPr>
        <p:spPr>
          <a:xfrm>
            <a:off x="4567779" y="3764602"/>
            <a:ext cx="2890982" cy="381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US" i="1" dirty="0"/>
              <a:t>Fig. 4: SR </a:t>
            </a:r>
            <a:r>
              <a:rPr lang="es-US" i="1" dirty="0" err="1"/>
              <a:t>model</a:t>
            </a:r>
            <a:r>
              <a:rPr lang="es-US" i="1" dirty="0"/>
              <a:t> </a:t>
            </a:r>
            <a:r>
              <a:rPr lang="es-US" i="1" dirty="0" err="1"/>
              <a:t>architecture</a:t>
            </a:r>
            <a:endParaRPr lang="es-US" i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7A9B6A0-A65B-5114-B6A3-824C426995A6}"/>
              </a:ext>
            </a:extLst>
          </p:cNvPr>
          <p:cNvSpPr txBox="1"/>
          <p:nvPr/>
        </p:nvSpPr>
        <p:spPr>
          <a:xfrm>
            <a:off x="2628882" y="5124458"/>
            <a:ext cx="3327101" cy="1290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SpecAugment</a:t>
            </a:r>
            <a:endParaRPr lang="es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US" dirty="0" err="1"/>
              <a:t>Early</a:t>
            </a:r>
            <a:r>
              <a:rPr lang="es-US" dirty="0"/>
              <a:t> </a:t>
            </a:r>
            <a:r>
              <a:rPr lang="es-US" dirty="0" err="1"/>
              <a:t>Stopping</a:t>
            </a:r>
            <a:r>
              <a:rPr lang="es-US" dirty="0"/>
              <a:t> (</a:t>
            </a:r>
            <a:r>
              <a:rPr lang="es-US" dirty="0" err="1"/>
              <a:t>Patience</a:t>
            </a:r>
            <a:r>
              <a:rPr lang="es-US" dirty="0"/>
              <a:t>=</a:t>
            </a:r>
            <a:r>
              <a:rPr lang="es-US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s-US" dirty="0"/>
              <a:t>5)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US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CA0411E-BE7B-124E-D9D8-E0F54CBDBA8C}"/>
              </a:ext>
            </a:extLst>
          </p:cNvPr>
          <p:cNvSpPr txBox="1"/>
          <p:nvPr/>
        </p:nvSpPr>
        <p:spPr>
          <a:xfrm>
            <a:off x="6767956" y="5133927"/>
            <a:ext cx="3823283" cy="8740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US" dirty="0"/>
              <a:t>Adam </a:t>
            </a:r>
            <a:r>
              <a:rPr lang="es-US" dirty="0" err="1"/>
              <a:t>Optimizer</a:t>
            </a:r>
            <a:endParaRPr lang="es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US" dirty="0" err="1"/>
              <a:t>Learning</a:t>
            </a:r>
            <a:r>
              <a:rPr lang="es-US" dirty="0"/>
              <a:t> Step = 0.000</a:t>
            </a:r>
            <a:r>
              <a:rPr lang="es-US" dirty="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141AA628-6E91-8E62-A77D-93378AD2F0C8}"/>
              </a:ext>
            </a:extLst>
          </p:cNvPr>
          <p:cNvSpPr txBox="1"/>
          <p:nvPr/>
        </p:nvSpPr>
        <p:spPr>
          <a:xfrm>
            <a:off x="4705926" y="4484551"/>
            <a:ext cx="2890981" cy="4590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US" dirty="0"/>
              <a:t>Training</a:t>
            </a: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E20B2D4-5652-8752-5E4D-331817347860}"/>
              </a:ext>
            </a:extLst>
          </p:cNvPr>
          <p:cNvCxnSpPr>
            <a:cxnSpLocks/>
          </p:cNvCxnSpPr>
          <p:nvPr/>
        </p:nvCxnSpPr>
        <p:spPr>
          <a:xfrm>
            <a:off x="1328616" y="2455758"/>
            <a:ext cx="762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3045FEF-D6EB-2683-4D7F-E79389BDF82A}"/>
              </a:ext>
            </a:extLst>
          </p:cNvPr>
          <p:cNvSpPr txBox="1"/>
          <p:nvPr/>
        </p:nvSpPr>
        <p:spPr>
          <a:xfrm>
            <a:off x="1328616" y="2147982"/>
            <a:ext cx="1155639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US" sz="1400" dirty="0">
                <a:solidFill>
                  <a:schemeClr val="bg1"/>
                </a:solidFill>
                <a:latin typeface="Comic Sans MS" panose="030F0702030302020204" pitchFamily="66" charset="0"/>
                <a:cs typeface="Arial" panose="020B0604020202020204" pitchFamily="34" charset="0"/>
              </a:rPr>
              <a:t>MFCC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FD3CC5E-134C-89E9-B7FE-C8036E74D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386" y="1157643"/>
            <a:ext cx="7707767" cy="259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358245"/>
      </p:ext>
    </p:extLst>
  </p:cSld>
  <p:clrMapOvr>
    <a:masterClrMapping/>
  </p:clrMapOvr>
</p:sld>
</file>

<file path=ppt/theme/theme1.xml><?xml version="1.0" encoding="utf-8"?>
<a:theme xmlns:a="http://schemas.openxmlformats.org/drawingml/2006/main" name="Paquete">
  <a:themeElements>
    <a:clrScheme name="Paquete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quet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quet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TM10001115[[fn=Paquete]]</Template>
  <TotalTime>1739</TotalTime>
  <Words>1326</Words>
  <Application>Microsoft Office PowerPoint</Application>
  <PresentationFormat>Panorámica</PresentationFormat>
  <Paragraphs>82</Paragraphs>
  <Slides>15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Arial</vt:lpstr>
      <vt:lpstr>Calibri</vt:lpstr>
      <vt:lpstr>Comic Sans MS</vt:lpstr>
      <vt:lpstr>Gill Sans MT</vt:lpstr>
      <vt:lpstr>Lato</vt:lpstr>
      <vt:lpstr>Paquete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the alpha</dc:creator>
  <cp:lastModifiedBy>the alpha</cp:lastModifiedBy>
  <cp:revision>6</cp:revision>
  <dcterms:created xsi:type="dcterms:W3CDTF">2025-07-02T14:44:03Z</dcterms:created>
  <dcterms:modified xsi:type="dcterms:W3CDTF">2025-07-06T15:53:00Z</dcterms:modified>
</cp:coreProperties>
</file>

<file path=docProps/thumbnail.jpeg>
</file>